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64" r:id="rId3"/>
    <p:sldId id="259" r:id="rId4"/>
    <p:sldId id="308" r:id="rId5"/>
    <p:sldId id="261" r:id="rId6"/>
    <p:sldId id="300" r:id="rId7"/>
    <p:sldId id="306" r:id="rId8"/>
    <p:sldId id="303" r:id="rId9"/>
    <p:sldId id="307" r:id="rId10"/>
    <p:sldId id="305" r:id="rId11"/>
    <p:sldId id="317" r:id="rId12"/>
    <p:sldId id="318" r:id="rId13"/>
    <p:sldId id="319" r:id="rId14"/>
    <p:sldId id="314" r:id="rId15"/>
    <p:sldId id="315" r:id="rId16"/>
    <p:sldId id="262" r:id="rId17"/>
    <p:sldId id="312" r:id="rId18"/>
    <p:sldId id="309" r:id="rId19"/>
    <p:sldId id="311" r:id="rId20"/>
    <p:sldId id="321" r:id="rId21"/>
    <p:sldId id="323" r:id="rId22"/>
    <p:sldId id="324" r:id="rId23"/>
    <p:sldId id="325" r:id="rId24"/>
    <p:sldId id="333" r:id="rId25"/>
    <p:sldId id="332" r:id="rId26"/>
    <p:sldId id="326" r:id="rId27"/>
    <p:sldId id="327" r:id="rId28"/>
    <p:sldId id="331" r:id="rId29"/>
    <p:sldId id="329" r:id="rId30"/>
    <p:sldId id="330" r:id="rId31"/>
    <p:sldId id="310" r:id="rId32"/>
    <p:sldId id="335" r:id="rId33"/>
    <p:sldId id="304" r:id="rId34"/>
  </p:sldIdLst>
  <p:sldSz cx="9144000" cy="5143500" type="screen16x9"/>
  <p:notesSz cx="6858000" cy="9144000"/>
  <p:embeddedFontLst>
    <p:embeddedFont>
      <p:font typeface="Jura" panose="020B0604020202020204" charset="0"/>
      <p:regular r:id="rId36"/>
      <p:bold r:id="rId37"/>
    </p:embeddedFont>
    <p:embeddedFont>
      <p:font typeface="Jura Medium" panose="020B0604020202020204" charset="0"/>
      <p:regular r:id="rId38"/>
      <p:bold r:id="rId39"/>
    </p:embeddedFont>
    <p:embeddedFont>
      <p:font typeface="Orbitron Black" panose="020B0604020202020204" charset="0"/>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5E748F-9CBD-401A-B8DA-D518FFA9EC6B}">
  <a:tblStyle styleId="{225E748F-9CBD-401A-B8DA-D518FFA9EC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02"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71825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95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34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81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54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71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0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528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53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109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0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4b7ac326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4b7ac326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49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4b7ac326b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4b7ac326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840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353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559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16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5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2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583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366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4b7ac32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4b7ac32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664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576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99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728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97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4b7ac326b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e4b7ac326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10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4b7ac326b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e4b7ac326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470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4b7ac326b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4b7ac326b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31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13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4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259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49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66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4b7ac326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4b7ac32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0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763391" y="1204207"/>
            <a:ext cx="4959600" cy="2308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763391" y="3534443"/>
            <a:ext cx="46308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79614" y="1447486"/>
            <a:ext cx="8191850" cy="3488981"/>
            <a:chOff x="579614" y="1447486"/>
            <a:chExt cx="8191850" cy="3488981"/>
          </a:xfrm>
        </p:grpSpPr>
        <p:sp>
          <p:nvSpPr>
            <p:cNvPr id="13" name="Google Shape;13;p2"/>
            <p:cNvSpPr/>
            <p:nvPr/>
          </p:nvSpPr>
          <p:spPr>
            <a:xfrm rot="-877252" flipH="1">
              <a:off x="599228" y="36025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77252" flipH="1">
              <a:off x="892594" y="14670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877252" flipH="1">
              <a:off x="4536179" y="473858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877252" flipH="1">
              <a:off x="8573578" y="2915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18425" y="4412100"/>
            <a:ext cx="2554000" cy="244175"/>
            <a:chOff x="-818425" y="4412100"/>
            <a:chExt cx="2554000" cy="244175"/>
          </a:xfrm>
        </p:grpSpPr>
        <p:cxnSp>
          <p:nvCxnSpPr>
            <p:cNvPr id="19" name="Google Shape;19;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0" name="Google Shape;20;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1" name="Google Shape;21;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 name="Google Shape;22;p2"/>
          <p:cNvGrpSpPr/>
          <p:nvPr/>
        </p:nvGrpSpPr>
        <p:grpSpPr>
          <a:xfrm flipH="1">
            <a:off x="7282750" y="456050"/>
            <a:ext cx="2554000" cy="244175"/>
            <a:chOff x="-818425" y="4412100"/>
            <a:chExt cx="2554000" cy="244175"/>
          </a:xfrm>
        </p:grpSpPr>
        <p:cxnSp>
          <p:nvCxnSpPr>
            <p:cNvPr id="23" name="Google Shape;23;p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4" name="Google Shape;24;p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5" name="Google Shape;25;p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6" name="Google Shape;26;p2"/>
          <p:cNvSpPr/>
          <p:nvPr/>
        </p:nvSpPr>
        <p:spPr>
          <a:xfrm flipH="1">
            <a:off x="-1605200" y="4796577"/>
            <a:ext cx="35565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6781500" y="-3074"/>
            <a:ext cx="35565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59"/>
        <p:cNvGrpSpPr/>
        <p:nvPr/>
      </p:nvGrpSpPr>
      <p:grpSpPr>
        <a:xfrm>
          <a:off x="0" y="0"/>
          <a:ext cx="0" cy="0"/>
          <a:chOff x="0" y="0"/>
          <a:chExt cx="0" cy="0"/>
        </a:xfrm>
      </p:grpSpPr>
      <p:pic>
        <p:nvPicPr>
          <p:cNvPr id="460" name="Google Shape;460;p22"/>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461" name="Google Shape;461;p22"/>
          <p:cNvSpPr txBox="1">
            <a:spLocks noGrp="1"/>
          </p:cNvSpPr>
          <p:nvPr>
            <p:ph type="ctrTitle"/>
          </p:nvPr>
        </p:nvSpPr>
        <p:spPr>
          <a:xfrm>
            <a:off x="769175" y="715743"/>
            <a:ext cx="42840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2" name="Google Shape;462;p22"/>
          <p:cNvSpPr txBox="1">
            <a:spLocks noGrp="1"/>
          </p:cNvSpPr>
          <p:nvPr>
            <p:ph type="subTitle" idx="1"/>
          </p:nvPr>
        </p:nvSpPr>
        <p:spPr>
          <a:xfrm>
            <a:off x="769175" y="2159876"/>
            <a:ext cx="4293900" cy="11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463" name="Google Shape;463;p22"/>
          <p:cNvGrpSpPr/>
          <p:nvPr/>
        </p:nvGrpSpPr>
        <p:grpSpPr>
          <a:xfrm>
            <a:off x="69627" y="523177"/>
            <a:ext cx="8221014" cy="4401774"/>
            <a:chOff x="69627" y="523177"/>
            <a:chExt cx="8221014" cy="4401774"/>
          </a:xfrm>
        </p:grpSpPr>
        <p:sp>
          <p:nvSpPr>
            <p:cNvPr id="464" name="Google Shape;464;p22"/>
            <p:cNvSpPr/>
            <p:nvPr/>
          </p:nvSpPr>
          <p:spPr>
            <a:xfrm rot="-877252" flipH="1">
              <a:off x="4482874" y="47270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rot="-877252" flipH="1">
              <a:off x="89241" y="8503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rot="-877252" flipH="1">
              <a:off x="7809512" y="4164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2"/>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2"/>
          <p:cNvGrpSpPr/>
          <p:nvPr/>
        </p:nvGrpSpPr>
        <p:grpSpPr>
          <a:xfrm flipH="1">
            <a:off x="7314600" y="4785088"/>
            <a:ext cx="2554000" cy="244175"/>
            <a:chOff x="-818425" y="4412100"/>
            <a:chExt cx="2554000" cy="244175"/>
          </a:xfrm>
        </p:grpSpPr>
        <p:cxnSp>
          <p:nvCxnSpPr>
            <p:cNvPr id="472" name="Google Shape;472;p2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73" name="Google Shape;473;p2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74" name="Google Shape;474;p2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5" name="Google Shape;475;p22"/>
          <p:cNvGrpSpPr/>
          <p:nvPr/>
        </p:nvGrpSpPr>
        <p:grpSpPr>
          <a:xfrm>
            <a:off x="-818425" y="114238"/>
            <a:ext cx="2554000" cy="244175"/>
            <a:chOff x="-818425" y="4412100"/>
            <a:chExt cx="2554000" cy="244175"/>
          </a:xfrm>
        </p:grpSpPr>
        <p:cxnSp>
          <p:nvCxnSpPr>
            <p:cNvPr id="476" name="Google Shape;476;p22"/>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77" name="Google Shape;477;p22"/>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78" name="Google Shape;478;p22"/>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79" name="Google Shape;479;p22"/>
          <p:cNvSpPr txBox="1"/>
          <p:nvPr/>
        </p:nvSpPr>
        <p:spPr>
          <a:xfrm>
            <a:off x="769175" y="3437500"/>
            <a:ext cx="37617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accent2"/>
                </a:solidFill>
                <a:latin typeface="Jura Medium"/>
                <a:ea typeface="Jura Medium"/>
                <a:cs typeface="Jura Medium"/>
                <a:sym typeface="Jura Medium"/>
              </a:rPr>
              <a:t>CREDITS: This presentation template was created by </a:t>
            </a:r>
            <a:r>
              <a:rPr lang="en" sz="1100" b="1">
                <a:solidFill>
                  <a:schemeClr val="lt1"/>
                </a:solidFill>
                <a:uFill>
                  <a:noFill/>
                </a:uFill>
                <a:latin typeface="Jura"/>
                <a:ea typeface="Jura"/>
                <a:cs typeface="Jura"/>
                <a:sym typeface="Jura"/>
                <a:hlinkClick r:id="rId3">
                  <a:extLst>
                    <a:ext uri="{A12FA001-AC4F-418D-AE19-62706E023703}">
                      <ahyp:hlinkClr xmlns:ahyp="http://schemas.microsoft.com/office/drawing/2018/hyperlinkcolor" val="tx"/>
                    </a:ext>
                  </a:extLst>
                </a:hlinkClick>
              </a:rPr>
              <a:t>Slidesgo</a:t>
            </a:r>
            <a:r>
              <a:rPr lang="en" sz="1100" b="1">
                <a:solidFill>
                  <a:schemeClr val="lt1"/>
                </a:solidFill>
                <a:latin typeface="Jura"/>
                <a:ea typeface="Jura"/>
                <a:cs typeface="Jura"/>
                <a:sym typeface="Jura"/>
              </a:rPr>
              <a:t>,</a:t>
            </a:r>
            <a:r>
              <a:rPr lang="en" sz="1100">
                <a:solidFill>
                  <a:schemeClr val="accent2"/>
                </a:solidFill>
                <a:latin typeface="Jura Medium"/>
                <a:ea typeface="Jura Medium"/>
                <a:cs typeface="Jura Medium"/>
                <a:sym typeface="Jura Medium"/>
              </a:rPr>
              <a:t> including icons by </a:t>
            </a:r>
            <a:r>
              <a:rPr lang="en" sz="1100" b="1">
                <a:solidFill>
                  <a:schemeClr val="lt1"/>
                </a:solidFill>
                <a:uFill>
                  <a:noFill/>
                </a:uFill>
                <a:latin typeface="Jura"/>
                <a:ea typeface="Jura"/>
                <a:cs typeface="Jura"/>
                <a:sym typeface="Jura"/>
                <a:hlinkClick r:id="rId4">
                  <a:extLst>
                    <a:ext uri="{A12FA001-AC4F-418D-AE19-62706E023703}">
                      <ahyp:hlinkClr xmlns:ahyp="http://schemas.microsoft.com/office/drawing/2018/hyperlinkcolor" val="tx"/>
                    </a:ext>
                  </a:extLst>
                </a:hlinkClick>
              </a:rPr>
              <a:t>Flaticon</a:t>
            </a:r>
            <a:r>
              <a:rPr lang="en" sz="1100">
                <a:solidFill>
                  <a:schemeClr val="accent2"/>
                </a:solidFill>
                <a:latin typeface="Jura Medium"/>
                <a:ea typeface="Jura Medium"/>
                <a:cs typeface="Jura Medium"/>
                <a:sym typeface="Jura Medium"/>
              </a:rPr>
              <a:t> and infographics &amp; images by </a:t>
            </a:r>
            <a:r>
              <a:rPr lang="en" sz="1100" b="1">
                <a:solidFill>
                  <a:schemeClr val="lt1"/>
                </a:solidFill>
                <a:uFill>
                  <a:noFill/>
                </a:uFill>
                <a:latin typeface="Jura"/>
                <a:ea typeface="Jura"/>
                <a:cs typeface="Jura"/>
                <a:sym typeface="Jura"/>
                <a:hlinkClick r:id="rId5">
                  <a:extLst>
                    <a:ext uri="{A12FA001-AC4F-418D-AE19-62706E023703}">
                      <ahyp:hlinkClr xmlns:ahyp="http://schemas.microsoft.com/office/drawing/2018/hyperlinkcolor" val="tx"/>
                    </a:ext>
                  </a:extLst>
                </a:hlinkClick>
              </a:rPr>
              <a:t>Freepik</a:t>
            </a:r>
            <a:endParaRPr sz="1100" b="1">
              <a:solidFill>
                <a:schemeClr val="lt1"/>
              </a:solidFill>
              <a:latin typeface="Jura"/>
              <a:ea typeface="Jura"/>
              <a:cs typeface="Jura"/>
              <a:sym typeface="Jur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0"/>
        <p:cNvGrpSpPr/>
        <p:nvPr/>
      </p:nvGrpSpPr>
      <p:grpSpPr>
        <a:xfrm>
          <a:off x="0" y="0"/>
          <a:ext cx="0" cy="0"/>
          <a:chOff x="0" y="0"/>
          <a:chExt cx="0" cy="0"/>
        </a:xfrm>
      </p:grpSpPr>
      <p:pic>
        <p:nvPicPr>
          <p:cNvPr id="481" name="Google Shape;481;p2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82"/>
        <p:cNvGrpSpPr/>
        <p:nvPr/>
      </p:nvGrpSpPr>
      <p:grpSpPr>
        <a:xfrm>
          <a:off x="0" y="0"/>
          <a:ext cx="0" cy="0"/>
          <a:chOff x="0" y="0"/>
          <a:chExt cx="0" cy="0"/>
        </a:xfrm>
      </p:grpSpPr>
      <p:pic>
        <p:nvPicPr>
          <p:cNvPr id="483" name="Google Shape;483;p2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pic>
        <p:nvPicPr>
          <p:cNvPr id="484" name="Google Shape;484;p24"/>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485" name="Google Shape;485;p24"/>
          <p:cNvGrpSpPr/>
          <p:nvPr/>
        </p:nvGrpSpPr>
        <p:grpSpPr>
          <a:xfrm>
            <a:off x="894177" y="317502"/>
            <a:ext cx="7396464" cy="4609749"/>
            <a:chOff x="894177" y="317502"/>
            <a:chExt cx="7396464" cy="4609749"/>
          </a:xfrm>
        </p:grpSpPr>
        <p:sp>
          <p:nvSpPr>
            <p:cNvPr id="486" name="Google Shape;486;p24"/>
            <p:cNvSpPr/>
            <p:nvPr/>
          </p:nvSpPr>
          <p:spPr>
            <a:xfrm rot="-877252" flipH="1">
              <a:off x="2526324" y="47293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877252" flipH="1">
              <a:off x="4869824" y="3371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4"/>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4"/>
          <p:cNvGrpSpPr/>
          <p:nvPr/>
        </p:nvGrpSpPr>
        <p:grpSpPr>
          <a:xfrm rot="-8100000" flipH="1">
            <a:off x="-777272" y="-353989"/>
            <a:ext cx="2553976" cy="244173"/>
            <a:chOff x="-818425" y="4412100"/>
            <a:chExt cx="2554000" cy="244175"/>
          </a:xfrm>
        </p:grpSpPr>
        <p:cxnSp>
          <p:nvCxnSpPr>
            <p:cNvPr id="493" name="Google Shape;493;p2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94" name="Google Shape;494;p2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2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96" name="Google Shape;496;p24"/>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043913" y="1891531"/>
            <a:ext cx="3602100" cy="92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1497988" y="1673975"/>
            <a:ext cx="1978500" cy="12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4043913" y="2879725"/>
            <a:ext cx="3430500" cy="58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3" name="Google Shape;33;p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34" name="Google Shape;34;p3"/>
          <p:cNvSpPr/>
          <p:nvPr/>
        </p:nvSpPr>
        <p:spPr>
          <a:xfrm rot="-5400000">
            <a:off x="6295600" y="1974913"/>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818425" y="114238"/>
            <a:ext cx="2554000" cy="244175"/>
            <a:chOff x="-818425" y="4412100"/>
            <a:chExt cx="2554000" cy="244175"/>
          </a:xfrm>
        </p:grpSpPr>
        <p:cxnSp>
          <p:nvCxnSpPr>
            <p:cNvPr id="37" name="Google Shape;37;p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8" name="Google Shape;38;p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9" name="Google Shape;39;p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40" name="Google Shape;40;p3"/>
          <p:cNvGrpSpPr/>
          <p:nvPr/>
        </p:nvGrpSpPr>
        <p:grpSpPr>
          <a:xfrm rot="5400000" flipH="1">
            <a:off x="-1463771" y="930837"/>
            <a:ext cx="1524800" cy="3281825"/>
            <a:chOff x="3809600" y="4276487"/>
            <a:chExt cx="1524800" cy="1263212"/>
          </a:xfrm>
        </p:grpSpPr>
        <p:sp>
          <p:nvSpPr>
            <p:cNvPr id="41" name="Google Shape;41;p3"/>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3"/>
          <p:cNvGrpSpPr/>
          <p:nvPr/>
        </p:nvGrpSpPr>
        <p:grpSpPr>
          <a:xfrm>
            <a:off x="851302" y="523177"/>
            <a:ext cx="7439339" cy="3966124"/>
            <a:chOff x="851302" y="523177"/>
            <a:chExt cx="7439339" cy="3966124"/>
          </a:xfrm>
        </p:grpSpPr>
        <p:sp>
          <p:nvSpPr>
            <p:cNvPr id="45" name="Google Shape;45;p3"/>
            <p:cNvSpPr/>
            <p:nvPr/>
          </p:nvSpPr>
          <p:spPr>
            <a:xfrm rot="-877252" flipH="1">
              <a:off x="2667849" y="42914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877252" flipH="1">
              <a:off x="870916" y="9092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6"/>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1" name="Google Shape;101;p6"/>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102" name="Google Shape;102;p6"/>
          <p:cNvSpPr/>
          <p:nvPr/>
        </p:nvSpPr>
        <p:spPr>
          <a:xfrm flipH="1">
            <a:off x="-67582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10800000">
            <a:off x="587097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6"/>
          <p:cNvGrpSpPr/>
          <p:nvPr/>
        </p:nvGrpSpPr>
        <p:grpSpPr>
          <a:xfrm>
            <a:off x="-818425" y="114238"/>
            <a:ext cx="2554000" cy="244175"/>
            <a:chOff x="-818425" y="4412100"/>
            <a:chExt cx="2554000" cy="244175"/>
          </a:xfrm>
        </p:grpSpPr>
        <p:cxnSp>
          <p:nvCxnSpPr>
            <p:cNvPr id="105" name="Google Shape;105;p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06" name="Google Shape;106;p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07" name="Google Shape;107;p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08" name="Google Shape;108;p6"/>
          <p:cNvGrpSpPr/>
          <p:nvPr/>
        </p:nvGrpSpPr>
        <p:grpSpPr>
          <a:xfrm flipH="1">
            <a:off x="7314600" y="4785088"/>
            <a:ext cx="2554000" cy="244175"/>
            <a:chOff x="-818425" y="4412100"/>
            <a:chExt cx="2554000" cy="244175"/>
          </a:xfrm>
        </p:grpSpPr>
        <p:cxnSp>
          <p:nvCxnSpPr>
            <p:cNvPr id="109" name="Google Shape;109;p6"/>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10" name="Google Shape;110;p6"/>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11" name="Google Shape;111;p6"/>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2" name="Google Shape;112;p6"/>
          <p:cNvGrpSpPr/>
          <p:nvPr/>
        </p:nvGrpSpPr>
        <p:grpSpPr>
          <a:xfrm>
            <a:off x="186527" y="705542"/>
            <a:ext cx="8617034" cy="4225117"/>
            <a:chOff x="186527" y="705542"/>
            <a:chExt cx="8617034" cy="4225117"/>
          </a:xfrm>
        </p:grpSpPr>
        <p:sp>
          <p:nvSpPr>
            <p:cNvPr id="113" name="Google Shape;113;p6"/>
            <p:cNvSpPr/>
            <p:nvPr/>
          </p:nvSpPr>
          <p:spPr>
            <a:xfrm rot="-877252" flipH="1">
              <a:off x="6788229" y="7251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877252" flipH="1">
              <a:off x="206141" y="135362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877252" flipH="1">
              <a:off x="8605674" y="28933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877252" flipH="1">
              <a:off x="304924" y="4264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877252" flipH="1">
              <a:off x="6714212" y="47327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1197875" y="1567259"/>
            <a:ext cx="68769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7" name="Google Shape;167;p9"/>
          <p:cNvSpPr txBox="1">
            <a:spLocks noGrp="1"/>
          </p:cNvSpPr>
          <p:nvPr>
            <p:ph type="subTitle" idx="1"/>
          </p:nvPr>
        </p:nvSpPr>
        <p:spPr>
          <a:xfrm>
            <a:off x="1602400" y="2249050"/>
            <a:ext cx="6067800" cy="13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68" name="Google Shape;168;p9"/>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grpSp>
        <p:nvGrpSpPr>
          <p:cNvPr id="169" name="Google Shape;169;p9"/>
          <p:cNvGrpSpPr/>
          <p:nvPr/>
        </p:nvGrpSpPr>
        <p:grpSpPr>
          <a:xfrm rot="10800000">
            <a:off x="1027527" y="523177"/>
            <a:ext cx="7324739" cy="3928024"/>
            <a:chOff x="832552" y="523177"/>
            <a:chExt cx="7324739" cy="3928024"/>
          </a:xfrm>
        </p:grpSpPr>
        <p:sp>
          <p:nvSpPr>
            <p:cNvPr id="170" name="Google Shape;170;p9"/>
            <p:cNvSpPr/>
            <p:nvPr/>
          </p:nvSpPr>
          <p:spPr>
            <a:xfrm rot="-877252" flipH="1">
              <a:off x="2083849" y="42533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877252" flipH="1">
              <a:off x="7959404" y="8233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877252" flipH="1">
              <a:off x="852166" y="132357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9"/>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9"/>
          <p:cNvGrpSpPr/>
          <p:nvPr/>
        </p:nvGrpSpPr>
        <p:grpSpPr>
          <a:xfrm rot="8100000" flipH="1">
            <a:off x="-817703" y="5253317"/>
            <a:ext cx="2553976" cy="244173"/>
            <a:chOff x="-818425" y="4412100"/>
            <a:chExt cx="2554000" cy="244175"/>
          </a:xfrm>
        </p:grpSpPr>
        <p:cxnSp>
          <p:nvCxnSpPr>
            <p:cNvPr id="178" name="Google Shape;178;p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79" name="Google Shape;179;p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0" name="Google Shape;180;p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181" name="Google Shape;181;p9"/>
          <p:cNvGrpSpPr/>
          <p:nvPr/>
        </p:nvGrpSpPr>
        <p:grpSpPr>
          <a:xfrm>
            <a:off x="2704700" y="4420712"/>
            <a:ext cx="1524800" cy="3281825"/>
            <a:chOff x="3809600" y="4276487"/>
            <a:chExt cx="1524800" cy="1263212"/>
          </a:xfrm>
        </p:grpSpPr>
        <p:sp>
          <p:nvSpPr>
            <p:cNvPr id="182" name="Google Shape;182;p9"/>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9"/>
          <p:cNvGrpSpPr/>
          <p:nvPr/>
        </p:nvGrpSpPr>
        <p:grpSpPr>
          <a:xfrm flipH="1">
            <a:off x="7314600" y="114238"/>
            <a:ext cx="2554000" cy="244175"/>
            <a:chOff x="-818425" y="4412100"/>
            <a:chExt cx="2554000" cy="244175"/>
          </a:xfrm>
        </p:grpSpPr>
        <p:cxnSp>
          <p:nvCxnSpPr>
            <p:cNvPr id="186" name="Google Shape;186;p9"/>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7" name="Google Shape;187;p9"/>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188" name="Google Shape;188;p9"/>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
        <p:cNvGrpSpPr/>
        <p:nvPr/>
      </p:nvGrpSpPr>
      <p:grpSpPr>
        <a:xfrm>
          <a:off x="0" y="0"/>
          <a:ext cx="0" cy="0"/>
          <a:chOff x="0" y="0"/>
          <a:chExt cx="0" cy="0"/>
        </a:xfrm>
      </p:grpSpPr>
      <p:pic>
        <p:nvPicPr>
          <p:cNvPr id="208" name="Google Shape;208;p11"/>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09" name="Google Shape;209;p11"/>
          <p:cNvSpPr txBox="1">
            <a:spLocks noGrp="1"/>
          </p:cNvSpPr>
          <p:nvPr>
            <p:ph type="title" hasCustomPrompt="1"/>
          </p:nvPr>
        </p:nvSpPr>
        <p:spPr>
          <a:xfrm>
            <a:off x="1284000" y="1775825"/>
            <a:ext cx="65760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0" name="Google Shape;210;p11"/>
          <p:cNvSpPr txBox="1">
            <a:spLocks noGrp="1"/>
          </p:cNvSpPr>
          <p:nvPr>
            <p:ph type="subTitle" idx="1"/>
          </p:nvPr>
        </p:nvSpPr>
        <p:spPr>
          <a:xfrm>
            <a:off x="1284000" y="3020275"/>
            <a:ext cx="65760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11" name="Google Shape;211;p11"/>
          <p:cNvGrpSpPr/>
          <p:nvPr/>
        </p:nvGrpSpPr>
        <p:grpSpPr>
          <a:xfrm>
            <a:off x="894177" y="523177"/>
            <a:ext cx="7396464" cy="4080424"/>
            <a:chOff x="894177" y="523177"/>
            <a:chExt cx="7396464" cy="4080424"/>
          </a:xfrm>
        </p:grpSpPr>
        <p:sp>
          <p:nvSpPr>
            <p:cNvPr id="212" name="Google Shape;212;p11"/>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877252" flipH="1">
              <a:off x="8092754" y="6328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877252" flipH="1">
              <a:off x="7612612" y="3765047"/>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1"/>
          <p:cNvGrpSpPr/>
          <p:nvPr/>
        </p:nvGrpSpPr>
        <p:grpSpPr>
          <a:xfrm flipH="1">
            <a:off x="7314600" y="114238"/>
            <a:ext cx="2554000" cy="244175"/>
            <a:chOff x="-818425" y="4412100"/>
            <a:chExt cx="2554000" cy="244175"/>
          </a:xfrm>
        </p:grpSpPr>
        <p:cxnSp>
          <p:nvCxnSpPr>
            <p:cNvPr id="218" name="Google Shape;218;p1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19" name="Google Shape;219;p1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0" name="Google Shape;220;p1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221" name="Google Shape;221;p11"/>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818425" y="4785650"/>
            <a:ext cx="2554000" cy="244175"/>
            <a:chOff x="-818425" y="4412100"/>
            <a:chExt cx="2554000" cy="244175"/>
          </a:xfrm>
        </p:grpSpPr>
        <p:cxnSp>
          <p:nvCxnSpPr>
            <p:cNvPr id="223" name="Google Shape;223;p1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4" name="Google Shape;224;p1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25" name="Google Shape;225;p1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11"/>
          <p:cNvGrpSpPr/>
          <p:nvPr/>
        </p:nvGrpSpPr>
        <p:grpSpPr>
          <a:xfrm>
            <a:off x="2704700" y="4420712"/>
            <a:ext cx="1524800" cy="3281825"/>
            <a:chOff x="3809600" y="4276487"/>
            <a:chExt cx="1524800" cy="1263212"/>
          </a:xfrm>
        </p:grpSpPr>
        <p:sp>
          <p:nvSpPr>
            <p:cNvPr id="227" name="Google Shape;227;p11"/>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1"/>
          <p:cNvGrpSpPr/>
          <p:nvPr/>
        </p:nvGrpSpPr>
        <p:grpSpPr>
          <a:xfrm rot="10800000" flipH="1">
            <a:off x="4914500" y="-2559038"/>
            <a:ext cx="1524800" cy="3281825"/>
            <a:chOff x="3809600" y="4276487"/>
            <a:chExt cx="1524800" cy="1263212"/>
          </a:xfrm>
        </p:grpSpPr>
        <p:sp>
          <p:nvSpPr>
            <p:cNvPr id="231" name="Google Shape;231;p11"/>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1"/>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36"/>
        <p:cNvGrpSpPr/>
        <p:nvPr/>
      </p:nvGrpSpPr>
      <p:grpSpPr>
        <a:xfrm>
          <a:off x="0" y="0"/>
          <a:ext cx="0" cy="0"/>
          <a:chOff x="0" y="0"/>
          <a:chExt cx="0" cy="0"/>
        </a:xfrm>
      </p:grpSpPr>
      <p:pic>
        <p:nvPicPr>
          <p:cNvPr id="237" name="Google Shape;237;p13"/>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38" name="Google Shape;238;p13"/>
          <p:cNvSpPr txBox="1">
            <a:spLocks noGrp="1"/>
          </p:cNvSpPr>
          <p:nvPr>
            <p:ph type="title"/>
          </p:nvPr>
        </p:nvSpPr>
        <p:spPr>
          <a:xfrm>
            <a:off x="1723975" y="1590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9" name="Google Shape;239;p13"/>
          <p:cNvSpPr txBox="1">
            <a:spLocks noGrp="1"/>
          </p:cNvSpPr>
          <p:nvPr>
            <p:ph type="title" idx="2" hasCustomPrompt="1"/>
          </p:nvPr>
        </p:nvSpPr>
        <p:spPr>
          <a:xfrm>
            <a:off x="1028275" y="1458509"/>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subTitle" idx="1"/>
          </p:nvPr>
        </p:nvSpPr>
        <p:spPr>
          <a:xfrm>
            <a:off x="1723975" y="2213290"/>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1" name="Google Shape;241;p13"/>
          <p:cNvSpPr txBox="1">
            <a:spLocks noGrp="1"/>
          </p:cNvSpPr>
          <p:nvPr>
            <p:ph type="title" idx="3"/>
          </p:nvPr>
        </p:nvSpPr>
        <p:spPr>
          <a:xfrm>
            <a:off x="720000" y="5974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4"/>
          </p:nvPr>
        </p:nvSpPr>
        <p:spPr>
          <a:xfrm>
            <a:off x="1723975" y="31721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3" name="Google Shape;243;p13"/>
          <p:cNvSpPr txBox="1">
            <a:spLocks noGrp="1"/>
          </p:cNvSpPr>
          <p:nvPr>
            <p:ph type="title" idx="5" hasCustomPrompt="1"/>
          </p:nvPr>
        </p:nvSpPr>
        <p:spPr>
          <a:xfrm>
            <a:off x="1028275" y="3040284"/>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subTitle" idx="6"/>
          </p:nvPr>
        </p:nvSpPr>
        <p:spPr>
          <a:xfrm>
            <a:off x="1723975" y="3787869"/>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5" name="Google Shape;245;p13"/>
          <p:cNvSpPr txBox="1">
            <a:spLocks noGrp="1"/>
          </p:cNvSpPr>
          <p:nvPr>
            <p:ph type="title" idx="7"/>
          </p:nvPr>
        </p:nvSpPr>
        <p:spPr>
          <a:xfrm>
            <a:off x="5779325" y="1590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6" name="Google Shape;246;p13"/>
          <p:cNvSpPr txBox="1">
            <a:spLocks noGrp="1"/>
          </p:cNvSpPr>
          <p:nvPr>
            <p:ph type="title" idx="8" hasCustomPrompt="1"/>
          </p:nvPr>
        </p:nvSpPr>
        <p:spPr>
          <a:xfrm>
            <a:off x="5083625" y="1458509"/>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subTitle" idx="9"/>
          </p:nvPr>
        </p:nvSpPr>
        <p:spPr>
          <a:xfrm>
            <a:off x="5779325" y="2213290"/>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8" name="Google Shape;248;p13"/>
          <p:cNvSpPr txBox="1">
            <a:spLocks noGrp="1"/>
          </p:cNvSpPr>
          <p:nvPr>
            <p:ph type="title" idx="13"/>
          </p:nvPr>
        </p:nvSpPr>
        <p:spPr>
          <a:xfrm>
            <a:off x="5779325" y="3172150"/>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13"/>
          <p:cNvSpPr txBox="1">
            <a:spLocks noGrp="1"/>
          </p:cNvSpPr>
          <p:nvPr>
            <p:ph type="title" idx="14" hasCustomPrompt="1"/>
          </p:nvPr>
        </p:nvSpPr>
        <p:spPr>
          <a:xfrm>
            <a:off x="5083625" y="3040284"/>
            <a:ext cx="728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3"/>
          <p:cNvSpPr txBox="1">
            <a:spLocks noGrp="1"/>
          </p:cNvSpPr>
          <p:nvPr>
            <p:ph type="subTitle" idx="15"/>
          </p:nvPr>
        </p:nvSpPr>
        <p:spPr>
          <a:xfrm>
            <a:off x="5779325" y="3787869"/>
            <a:ext cx="2336400" cy="39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51" name="Google Shape;251;p13"/>
          <p:cNvGrpSpPr/>
          <p:nvPr/>
        </p:nvGrpSpPr>
        <p:grpSpPr>
          <a:xfrm>
            <a:off x="1506468" y="358428"/>
            <a:ext cx="7193875" cy="4521060"/>
            <a:chOff x="1506468" y="358428"/>
            <a:chExt cx="7193875" cy="4521060"/>
          </a:xfrm>
        </p:grpSpPr>
        <p:sp>
          <p:nvSpPr>
            <p:cNvPr id="252" name="Google Shape;252;p13"/>
            <p:cNvSpPr/>
            <p:nvPr/>
          </p:nvSpPr>
          <p:spPr>
            <a:xfrm rot="9922748" flipH="1">
              <a:off x="4227052" y="468160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rot="9922748" flipH="1">
              <a:off x="1526082" y="37804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rot="9922748" flipH="1">
              <a:off x="1628153" y="4507393"/>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9922748" flipH="1">
              <a:off x="8231003" y="6064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rot="9922748" flipH="1">
              <a:off x="8502457" y="38422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3"/>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3"/>
          <p:cNvGrpSpPr/>
          <p:nvPr/>
        </p:nvGrpSpPr>
        <p:grpSpPr>
          <a:xfrm rot="8100000" flipH="1">
            <a:off x="-817703" y="5253317"/>
            <a:ext cx="2553976" cy="244173"/>
            <a:chOff x="-818425" y="4412100"/>
            <a:chExt cx="2554000" cy="244175"/>
          </a:xfrm>
        </p:grpSpPr>
        <p:cxnSp>
          <p:nvCxnSpPr>
            <p:cNvPr id="260" name="Google Shape;260;p1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1" name="Google Shape;261;p1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2" name="Google Shape;262;p1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3" name="Google Shape;263;p13"/>
          <p:cNvGrpSpPr/>
          <p:nvPr/>
        </p:nvGrpSpPr>
        <p:grpSpPr>
          <a:xfrm flipH="1">
            <a:off x="7314600" y="114238"/>
            <a:ext cx="2554000" cy="244175"/>
            <a:chOff x="-818425" y="4412100"/>
            <a:chExt cx="2554000" cy="244175"/>
          </a:xfrm>
        </p:grpSpPr>
        <p:cxnSp>
          <p:nvCxnSpPr>
            <p:cNvPr id="264" name="Google Shape;264;p13"/>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5" name="Google Shape;265;p13"/>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66" name="Google Shape;266;p13"/>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91"/>
        <p:cNvGrpSpPr/>
        <p:nvPr/>
      </p:nvGrpSpPr>
      <p:grpSpPr>
        <a:xfrm>
          <a:off x="0" y="0"/>
          <a:ext cx="0" cy="0"/>
          <a:chOff x="0" y="0"/>
          <a:chExt cx="0" cy="0"/>
        </a:xfrm>
      </p:grpSpPr>
      <p:pic>
        <p:nvPicPr>
          <p:cNvPr id="292" name="Google Shape;292;p15"/>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293" name="Google Shape;293;p15"/>
          <p:cNvSpPr txBox="1">
            <a:spLocks noGrp="1"/>
          </p:cNvSpPr>
          <p:nvPr>
            <p:ph type="subTitle" idx="1"/>
          </p:nvPr>
        </p:nvSpPr>
        <p:spPr>
          <a:xfrm>
            <a:off x="829925" y="1526175"/>
            <a:ext cx="4041300" cy="25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4" name="Google Shape;294;p15"/>
          <p:cNvSpPr txBox="1">
            <a:spLocks noGrp="1"/>
          </p:cNvSpPr>
          <p:nvPr>
            <p:ph type="title"/>
          </p:nvPr>
        </p:nvSpPr>
        <p:spPr>
          <a:xfrm>
            <a:off x="720000" y="5974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5" name="Google Shape;295;p15"/>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5"/>
          <p:cNvGrpSpPr/>
          <p:nvPr/>
        </p:nvGrpSpPr>
        <p:grpSpPr>
          <a:xfrm flipH="1">
            <a:off x="7314600" y="114238"/>
            <a:ext cx="2554000" cy="244175"/>
            <a:chOff x="-818425" y="4412100"/>
            <a:chExt cx="2554000" cy="244175"/>
          </a:xfrm>
        </p:grpSpPr>
        <p:cxnSp>
          <p:nvCxnSpPr>
            <p:cNvPr id="297" name="Google Shape;297;p1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1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1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300" name="Google Shape;300;p15"/>
          <p:cNvSpPr/>
          <p:nvPr/>
        </p:nvSpPr>
        <p:spPr>
          <a:xfrm rot="10800000" flipH="1">
            <a:off x="-675825" y="-755600"/>
            <a:ext cx="47451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5"/>
          <p:cNvGrpSpPr/>
          <p:nvPr/>
        </p:nvGrpSpPr>
        <p:grpSpPr>
          <a:xfrm>
            <a:off x="-818425" y="4785650"/>
            <a:ext cx="2554000" cy="244175"/>
            <a:chOff x="-818425" y="4412100"/>
            <a:chExt cx="2554000" cy="244175"/>
          </a:xfrm>
        </p:grpSpPr>
        <p:cxnSp>
          <p:nvCxnSpPr>
            <p:cNvPr id="302" name="Google Shape;302;p15"/>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15"/>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304" name="Google Shape;304;p15"/>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grpSp>
        <p:nvGrpSpPr>
          <p:cNvPr id="305" name="Google Shape;305;p15"/>
          <p:cNvGrpSpPr/>
          <p:nvPr/>
        </p:nvGrpSpPr>
        <p:grpSpPr>
          <a:xfrm rot="-5400000">
            <a:off x="7829204" y="930837"/>
            <a:ext cx="1524800" cy="3281825"/>
            <a:chOff x="3809600" y="4276487"/>
            <a:chExt cx="1524800" cy="1263212"/>
          </a:xfrm>
        </p:grpSpPr>
        <p:sp>
          <p:nvSpPr>
            <p:cNvPr id="306" name="Google Shape;306;p15"/>
            <p:cNvSpPr/>
            <p:nvPr/>
          </p:nvSpPr>
          <p:spPr>
            <a:xfrm rot="5400000" flipH="1">
              <a:off x="4625350" y="4830649"/>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rot="-5400000">
              <a:off x="4041450" y="4628537"/>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rot="5400000" flipH="1">
              <a:off x="3457550" y="4738148"/>
              <a:ext cx="1061100" cy="357000"/>
            </a:xfrm>
            <a:prstGeom prst="trapezoid">
              <a:avLst>
                <a:gd name="adj" fmla="val 32100"/>
              </a:avLst>
            </a:prstGeom>
            <a:gradFill>
              <a:gsLst>
                <a:gs pos="0">
                  <a:srgbClr val="59A4D3">
                    <a:alpha val="24580"/>
                  </a:srgbClr>
                </a:gs>
                <a:gs pos="100000">
                  <a:srgbClr val="2A5F80">
                    <a:alpha val="245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5"/>
          <p:cNvGrpSpPr/>
          <p:nvPr/>
        </p:nvGrpSpPr>
        <p:grpSpPr>
          <a:xfrm rot="10800000" flipH="1">
            <a:off x="349836" y="1072352"/>
            <a:ext cx="7921755" cy="3473881"/>
            <a:chOff x="760561" y="523177"/>
            <a:chExt cx="7921755" cy="3473881"/>
          </a:xfrm>
        </p:grpSpPr>
        <p:sp>
          <p:nvSpPr>
            <p:cNvPr id="310" name="Google Shape;310;p15"/>
            <p:cNvSpPr/>
            <p:nvPr/>
          </p:nvSpPr>
          <p:spPr>
            <a:xfrm rot="-877252" flipH="1">
              <a:off x="780174" y="356283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rot="-877252" flipH="1">
              <a:off x="8484429" y="137123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rot="-877252" flipH="1">
              <a:off x="885216" y="8658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rot="-877252" flipH="1">
              <a:off x="8266937" y="379917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39"/>
        <p:cNvGrpSpPr/>
        <p:nvPr/>
      </p:nvGrpSpPr>
      <p:grpSpPr>
        <a:xfrm>
          <a:off x="0" y="0"/>
          <a:ext cx="0" cy="0"/>
          <a:chOff x="0" y="0"/>
          <a:chExt cx="0" cy="0"/>
        </a:xfrm>
      </p:grpSpPr>
      <p:pic>
        <p:nvPicPr>
          <p:cNvPr id="440" name="Google Shape;440;p21"/>
          <p:cNvPicPr preferRelativeResize="0"/>
          <p:nvPr/>
        </p:nvPicPr>
        <p:blipFill rotWithShape="1">
          <a:blip r:embed="rId2">
            <a:alphaModFix amt="16000"/>
          </a:blip>
          <a:srcRect l="3332" r="3332"/>
          <a:stretch/>
        </p:blipFill>
        <p:spPr>
          <a:xfrm>
            <a:off x="0" y="0"/>
            <a:ext cx="9144000" cy="5143500"/>
          </a:xfrm>
          <a:prstGeom prst="rect">
            <a:avLst/>
          </a:prstGeom>
          <a:noFill/>
          <a:ln>
            <a:noFill/>
          </a:ln>
        </p:spPr>
      </p:pic>
      <p:sp>
        <p:nvSpPr>
          <p:cNvPr id="441" name="Google Shape;441;p21"/>
          <p:cNvSpPr txBox="1">
            <a:spLocks noGrp="1"/>
          </p:cNvSpPr>
          <p:nvPr>
            <p:ph type="subTitle" idx="1"/>
          </p:nvPr>
        </p:nvSpPr>
        <p:spPr>
          <a:xfrm>
            <a:off x="1383532" y="2264144"/>
            <a:ext cx="2911200" cy="13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42" name="Google Shape;442;p21"/>
          <p:cNvSpPr txBox="1">
            <a:spLocks noGrp="1"/>
          </p:cNvSpPr>
          <p:nvPr>
            <p:ph type="title"/>
          </p:nvPr>
        </p:nvSpPr>
        <p:spPr>
          <a:xfrm>
            <a:off x="1383532" y="1544944"/>
            <a:ext cx="3164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43" name="Google Shape;443;p21"/>
          <p:cNvGrpSpPr/>
          <p:nvPr/>
        </p:nvGrpSpPr>
        <p:grpSpPr>
          <a:xfrm rot="10800000" flipH="1">
            <a:off x="894177" y="523177"/>
            <a:ext cx="7722421" cy="4080424"/>
            <a:chOff x="894177" y="523177"/>
            <a:chExt cx="7722421" cy="4080424"/>
          </a:xfrm>
        </p:grpSpPr>
        <p:sp>
          <p:nvSpPr>
            <p:cNvPr id="444" name="Google Shape;444;p21"/>
            <p:cNvSpPr/>
            <p:nvPr/>
          </p:nvSpPr>
          <p:spPr>
            <a:xfrm rot="-877252" flipH="1">
              <a:off x="2667849" y="440571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rot="-877252" flipH="1">
              <a:off x="8011629" y="957355"/>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rot="-877252" flipH="1">
              <a:off x="4482874" y="542791"/>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rot="-877252" flipH="1">
              <a:off x="913791" y="299044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877252" flipH="1">
              <a:off x="8418712" y="4013622"/>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1"/>
          <p:cNvGrpSpPr/>
          <p:nvPr/>
        </p:nvGrpSpPr>
        <p:grpSpPr>
          <a:xfrm flipH="1">
            <a:off x="7314600" y="114238"/>
            <a:ext cx="2554000" cy="244175"/>
            <a:chOff x="-818425" y="4412100"/>
            <a:chExt cx="2554000" cy="244175"/>
          </a:xfrm>
        </p:grpSpPr>
        <p:cxnSp>
          <p:nvCxnSpPr>
            <p:cNvPr id="450" name="Google Shape;450;p2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51" name="Google Shape;451;p2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52" name="Google Shape;452;p2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53" name="Google Shape;453;p21"/>
          <p:cNvSpPr/>
          <p:nvPr/>
        </p:nvSpPr>
        <p:spPr>
          <a:xfrm rot="5400000" flipH="1">
            <a:off x="-2756450" y="1926450"/>
            <a:ext cx="5557200" cy="12906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1"/>
          <p:cNvGrpSpPr/>
          <p:nvPr/>
        </p:nvGrpSpPr>
        <p:grpSpPr>
          <a:xfrm rot="8100000" flipH="1">
            <a:off x="-817703" y="5253317"/>
            <a:ext cx="2553976" cy="244173"/>
            <a:chOff x="-818425" y="4412100"/>
            <a:chExt cx="2554000" cy="244175"/>
          </a:xfrm>
        </p:grpSpPr>
        <p:cxnSp>
          <p:nvCxnSpPr>
            <p:cNvPr id="455" name="Google Shape;455;p21"/>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56" name="Google Shape;456;p21"/>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457" name="Google Shape;457;p21"/>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
        <p:nvSpPr>
          <p:cNvPr id="458" name="Google Shape;458;p21"/>
          <p:cNvSpPr/>
          <p:nvPr/>
        </p:nvSpPr>
        <p:spPr>
          <a:xfrm>
            <a:off x="5870975" y="4608500"/>
            <a:ext cx="4745100" cy="1292100"/>
          </a:xfrm>
          <a:prstGeom prst="snip2SameRect">
            <a:avLst>
              <a:gd name="adj1" fmla="val 50000"/>
              <a:gd name="adj2" fmla="val 0"/>
            </a:avLst>
          </a:prstGeom>
          <a:solidFill>
            <a:schemeClr val="dk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64000">
              <a:schemeClr val="dk2"/>
            </a:gs>
            <a:gs pos="100000">
              <a:schemeClr val="dk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1pPr>
            <a:lvl2pPr lvl="1"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2pPr>
            <a:lvl3pPr lvl="2"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3pPr>
            <a:lvl4pPr lvl="3"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4pPr>
            <a:lvl5pPr lvl="4"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5pPr>
            <a:lvl6pPr lvl="5"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6pPr>
            <a:lvl7pPr lvl="6"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7pPr>
            <a:lvl8pPr lvl="7"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8pPr>
            <a:lvl9pPr lvl="8" rtl="0">
              <a:spcBef>
                <a:spcPts val="0"/>
              </a:spcBef>
              <a:spcAft>
                <a:spcPts val="0"/>
              </a:spcAft>
              <a:buClr>
                <a:schemeClr val="lt1"/>
              </a:buClr>
              <a:buSzPts val="3000"/>
              <a:buFont typeface="Orbitron Black"/>
              <a:buNone/>
              <a:defRPr sz="3000">
                <a:solidFill>
                  <a:schemeClr val="lt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1pPr>
            <a:lvl2pPr marL="914400" lvl="1"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2pPr>
            <a:lvl3pPr marL="1371600" lvl="2"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3pPr>
            <a:lvl4pPr marL="1828800" lvl="3"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4pPr>
            <a:lvl5pPr marL="2286000" lvl="4"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5pPr>
            <a:lvl6pPr marL="2743200" lvl="5"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6pPr>
            <a:lvl7pPr marL="3200400" lvl="6"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7pPr>
            <a:lvl8pPr marL="3657600" lvl="7" indent="-317500">
              <a:lnSpc>
                <a:spcPct val="115000"/>
              </a:lnSpc>
              <a:spcBef>
                <a:spcPts val="1600"/>
              </a:spcBef>
              <a:spcAft>
                <a:spcPts val="0"/>
              </a:spcAft>
              <a:buClr>
                <a:schemeClr val="accent2"/>
              </a:buClr>
              <a:buSzPts val="1400"/>
              <a:buFont typeface="Jura Medium"/>
              <a:buChar char="○"/>
              <a:defRPr>
                <a:solidFill>
                  <a:schemeClr val="accent2"/>
                </a:solidFill>
                <a:latin typeface="Jura Medium"/>
                <a:ea typeface="Jura Medium"/>
                <a:cs typeface="Jura Medium"/>
                <a:sym typeface="Jura Medium"/>
              </a:defRPr>
            </a:lvl8pPr>
            <a:lvl9pPr marL="4114800" lvl="8" indent="-317500">
              <a:lnSpc>
                <a:spcPct val="115000"/>
              </a:lnSpc>
              <a:spcBef>
                <a:spcPts val="1600"/>
              </a:spcBef>
              <a:spcAft>
                <a:spcPts val="1600"/>
              </a:spcAft>
              <a:buClr>
                <a:schemeClr val="accent2"/>
              </a:buClr>
              <a:buSzPts val="1400"/>
              <a:buFont typeface="Jura Medium"/>
              <a:buChar char="■"/>
              <a:defRPr>
                <a:solidFill>
                  <a:schemeClr val="accent2"/>
                </a:solidFill>
                <a:latin typeface="Jura Medium"/>
                <a:ea typeface="Jura Medium"/>
                <a:cs typeface="Jura Medium"/>
                <a:sym typeface="Jura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59" r:id="rId7"/>
    <p:sldLayoutId id="2147483661"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subTitle" idx="1"/>
          </p:nvPr>
        </p:nvSpPr>
        <p:spPr>
          <a:xfrm>
            <a:off x="3600859" y="3930900"/>
            <a:ext cx="46308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Présentation du projet de fin d’études</a:t>
            </a:r>
            <a:endParaRPr dirty="0"/>
          </a:p>
        </p:txBody>
      </p:sp>
      <p:sp>
        <p:nvSpPr>
          <p:cNvPr id="508" name="Google Shape;508;p28"/>
          <p:cNvSpPr txBox="1">
            <a:spLocks noGrp="1"/>
          </p:cNvSpPr>
          <p:nvPr>
            <p:ph type="ctrTitle"/>
          </p:nvPr>
        </p:nvSpPr>
        <p:spPr>
          <a:xfrm>
            <a:off x="3196045" y="1348405"/>
            <a:ext cx="5440429" cy="23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Système de commande basé sur le mouvement oculaire</a:t>
            </a:r>
            <a:endParaRPr sz="3600" dirty="0">
              <a:solidFill>
                <a:schemeClr val="accent1"/>
              </a:solidFill>
            </a:endParaRPr>
          </a:p>
        </p:txBody>
      </p:sp>
      <p:grpSp>
        <p:nvGrpSpPr>
          <p:cNvPr id="8" name="Google Shape;509;p28"/>
          <p:cNvGrpSpPr/>
          <p:nvPr/>
        </p:nvGrpSpPr>
        <p:grpSpPr>
          <a:xfrm>
            <a:off x="129074" y="960110"/>
            <a:ext cx="3066971" cy="3085090"/>
            <a:chOff x="392093" y="1074225"/>
            <a:chExt cx="3201300" cy="3171300"/>
          </a:xfrm>
        </p:grpSpPr>
        <p:pic>
          <p:nvPicPr>
            <p:cNvPr id="9" name="Google Shape;510;p28"/>
            <p:cNvPicPr preferRelativeResize="0"/>
            <p:nvPr/>
          </p:nvPicPr>
          <p:blipFill>
            <a:blip r:embed="rId3">
              <a:extLst>
                <a:ext uri="{28A0092B-C50C-407E-A947-70E740481C1C}">
                  <a14:useLocalDpi xmlns:a14="http://schemas.microsoft.com/office/drawing/2010/main" val="0"/>
                </a:ext>
              </a:extLst>
            </a:blip>
            <a:stretch>
              <a:fillRect/>
            </a:stretch>
          </p:blipFill>
          <p:spPr>
            <a:xfrm>
              <a:off x="464393" y="1137449"/>
              <a:ext cx="3056700" cy="3056700"/>
            </a:xfrm>
            <a:prstGeom prst="diamond">
              <a:avLst/>
            </a:prstGeom>
            <a:noFill/>
            <a:ln w="114300" cap="flat" cmpd="sng">
              <a:solidFill>
                <a:schemeClr val="dk1"/>
              </a:solidFill>
              <a:prstDash val="solid"/>
              <a:round/>
              <a:headEnd type="none" w="sm" len="sm"/>
              <a:tailEnd type="none" w="sm" len="sm"/>
            </a:ln>
          </p:spPr>
        </p:pic>
        <p:sp>
          <p:nvSpPr>
            <p:cNvPr id="10" name="Google Shape;511;p28"/>
            <p:cNvSpPr/>
            <p:nvPr/>
          </p:nvSpPr>
          <p:spPr>
            <a:xfrm>
              <a:off x="392093" y="1074225"/>
              <a:ext cx="3201300" cy="31713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4"/>
          <p:cNvSpPr txBox="1">
            <a:spLocks noGrp="1"/>
          </p:cNvSpPr>
          <p:nvPr>
            <p:ph type="title"/>
          </p:nvPr>
        </p:nvSpPr>
        <p:spPr>
          <a:xfrm>
            <a:off x="3938259" y="1927411"/>
            <a:ext cx="3602100" cy="924000"/>
          </a:xfrm>
          <a:prstGeom prst="rect">
            <a:avLst/>
          </a:prstGeom>
        </p:spPr>
        <p:txBody>
          <a:bodyPr spcFirstLastPara="1" wrap="square" lIns="91425" tIns="91425" rIns="91425" bIns="91425" anchor="ctr" anchorCtr="0">
            <a:noAutofit/>
          </a:bodyPr>
          <a:lstStyle/>
          <a:p>
            <a:pPr lvl="0"/>
            <a:r>
              <a:rPr lang="en-US" dirty="0"/>
              <a:t>Eye tracking</a:t>
            </a:r>
          </a:p>
        </p:txBody>
      </p:sp>
      <p:sp>
        <p:nvSpPr>
          <p:cNvPr id="581" name="Google Shape;581;p34"/>
          <p:cNvSpPr txBox="1">
            <a:spLocks noGrp="1"/>
          </p:cNvSpPr>
          <p:nvPr>
            <p:ph type="title" idx="2"/>
          </p:nvPr>
        </p:nvSpPr>
        <p:spPr>
          <a:xfrm>
            <a:off x="1454445" y="1761061"/>
            <a:ext cx="1978500" cy="12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5" name="Google Shape;585;p3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6" name="Google Shape;586;p3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68705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5" name="Google Shape;575;p33"/>
          <p:cNvSpPr txBox="1">
            <a:spLocks noGrp="1"/>
          </p:cNvSpPr>
          <p:nvPr>
            <p:ph type="subTitle" idx="1"/>
          </p:nvPr>
        </p:nvSpPr>
        <p:spPr>
          <a:xfrm>
            <a:off x="352284" y="1149596"/>
            <a:ext cx="4293739" cy="3596574"/>
          </a:xfrm>
          <a:prstGeom prst="rect">
            <a:avLst/>
          </a:prstGeom>
        </p:spPr>
        <p:txBody>
          <a:bodyPr spcFirstLastPara="1" wrap="square" lIns="91425" tIns="91425" rIns="91425" bIns="91425" anchor="t" anchorCtr="0">
            <a:noAutofit/>
          </a:bodyPr>
          <a:lstStyle/>
          <a:p>
            <a:pPr>
              <a:spcBef>
                <a:spcPts val="1600"/>
              </a:spcBef>
            </a:pPr>
            <a:r>
              <a:rPr lang="fr-FR" dirty="0"/>
              <a:t>C’est une technique qui utilise une image de l'œil pour déterminer le regard. </a:t>
            </a:r>
          </a:p>
          <a:p>
            <a:pPr>
              <a:spcBef>
                <a:spcPts val="1600"/>
              </a:spcBef>
            </a:pPr>
            <a:r>
              <a:rPr lang="fr-FR" dirty="0"/>
              <a:t>L'image peut être obtenue à partir d'une caméra montée sur la tête, ou d'une caméra distante faisant face à l'utilisateur. </a:t>
            </a:r>
          </a:p>
          <a:p>
            <a:pPr lvl="0">
              <a:spcBef>
                <a:spcPts val="1600"/>
              </a:spcBef>
            </a:pPr>
            <a:r>
              <a:rPr lang="fr-FR" dirty="0"/>
              <a:t>Les caractéristiques clés d'une image de l'œil sont localisées et catégorisées.</a:t>
            </a:r>
          </a:p>
          <a:p>
            <a:pPr>
              <a:spcBef>
                <a:spcPts val="1600"/>
              </a:spcBef>
            </a:pPr>
            <a:r>
              <a:rPr lang="fr-FR" dirty="0"/>
              <a:t>La position relative de ces caractéristiques est utilisée pour extrapoler un point de regard.</a:t>
            </a:r>
          </a:p>
          <a:p>
            <a:pPr lvl="0">
              <a:spcBef>
                <a:spcPts val="1600"/>
              </a:spcBef>
            </a:pPr>
            <a:endParaRPr lang="fr-FR" dirty="0"/>
          </a:p>
          <a:p>
            <a:pPr lvl="0">
              <a:spcBef>
                <a:spcPts val="1600"/>
              </a:spcBef>
            </a:pP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 name="Google Shape;694;p42"/>
          <p:cNvGrpSpPr>
            <a:grpSpLocks noChangeAspect="1"/>
          </p:cNvGrpSpPr>
          <p:nvPr/>
        </p:nvGrpSpPr>
        <p:grpSpPr>
          <a:xfrm>
            <a:off x="4957973" y="692570"/>
            <a:ext cx="3576427" cy="3594620"/>
            <a:chOff x="5168100" y="877800"/>
            <a:chExt cx="3420000" cy="3387900"/>
          </a:xfrm>
        </p:grpSpPr>
        <p:pic>
          <p:nvPicPr>
            <p:cNvPr id="12" name="Google Shape;695;p42"/>
            <p:cNvPicPr preferRelativeResize="0"/>
            <p:nvPr/>
          </p:nvPicPr>
          <p:blipFill>
            <a:blip r:embed="rId3">
              <a:extLst>
                <a:ext uri="{28A0092B-C50C-407E-A947-70E740481C1C}">
                  <a14:useLocalDpi xmlns:a14="http://schemas.microsoft.com/office/drawing/2010/main" val="0"/>
                </a:ext>
              </a:extLst>
            </a:blip>
            <a:stretch>
              <a:fillRect/>
            </a:stretch>
          </p:blipFill>
          <p:spPr>
            <a:xfrm>
              <a:off x="5256116" y="992470"/>
              <a:ext cx="3291900" cy="3158557"/>
            </a:xfrm>
            <a:prstGeom prst="diamond">
              <a:avLst/>
            </a:prstGeom>
            <a:noFill/>
            <a:ln w="114300" cap="flat" cmpd="sng">
              <a:solidFill>
                <a:schemeClr val="dk1"/>
              </a:solidFill>
              <a:prstDash val="solid"/>
              <a:round/>
              <a:headEnd type="none" w="sm" len="sm"/>
              <a:tailEnd type="none" w="sm" len="sm"/>
            </a:ln>
          </p:spPr>
        </p:pic>
        <p:sp>
          <p:nvSpPr>
            <p:cNvPr id="13" name="Google Shape;696;p42"/>
            <p:cNvSpPr/>
            <p:nvPr/>
          </p:nvSpPr>
          <p:spPr>
            <a:xfrm>
              <a:off x="5168100" y="877800"/>
              <a:ext cx="3420000" cy="33879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791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5" name="Google Shape;575;p33"/>
          <p:cNvSpPr txBox="1">
            <a:spLocks noGrp="1"/>
          </p:cNvSpPr>
          <p:nvPr>
            <p:ph type="subTitle" idx="1"/>
          </p:nvPr>
        </p:nvSpPr>
        <p:spPr>
          <a:xfrm>
            <a:off x="391472" y="905691"/>
            <a:ext cx="4332928" cy="3631474"/>
          </a:xfrm>
          <a:prstGeom prst="rect">
            <a:avLst/>
          </a:prstGeom>
        </p:spPr>
        <p:txBody>
          <a:bodyPr spcFirstLastPara="1" wrap="square" lIns="91425" tIns="91425" rIns="91425" bIns="91425" anchor="t" anchorCtr="0">
            <a:noAutofit/>
          </a:bodyPr>
          <a:lstStyle/>
          <a:p>
            <a:pPr>
              <a:spcBef>
                <a:spcPts val="1600"/>
              </a:spcBef>
            </a:pPr>
            <a:r>
              <a:rPr lang="fr-FR" dirty="0"/>
              <a:t>Les mouvements oculaires les plus pertinents à mesurer sont les fixations, les saccades et la poursuite fluide. </a:t>
            </a:r>
          </a:p>
          <a:p>
            <a:pPr>
              <a:spcBef>
                <a:spcPts val="1600"/>
              </a:spcBef>
            </a:pPr>
            <a:r>
              <a:rPr lang="fr-FR" dirty="0"/>
              <a:t>Les fixations se produisent lorsque les yeux s'arrêtent pour recueillir des données visuelles. </a:t>
            </a:r>
          </a:p>
          <a:p>
            <a:pPr>
              <a:spcBef>
                <a:spcPts val="1600"/>
              </a:spcBef>
            </a:pPr>
            <a:r>
              <a:rPr lang="fr-FR" dirty="0"/>
              <a:t>Les saccades sont le mouvement rapide de l'œil entre les points de fixation lorsque le centre du regard se déplace d'une partie du champ visuel à une autre.</a:t>
            </a:r>
          </a:p>
          <a:p>
            <a:pPr>
              <a:spcBef>
                <a:spcPts val="1600"/>
              </a:spcBef>
            </a:pPr>
            <a:r>
              <a:rPr lang="fr-FR" dirty="0"/>
              <a:t>la poursuite fluide se produit lorsque l'on regarde et suit un objet en mouvement</a:t>
            </a:r>
          </a:p>
          <a:p>
            <a:pPr>
              <a:spcBef>
                <a:spcPts val="1600"/>
              </a:spcBef>
            </a:pPr>
            <a:endParaRPr lang="fr-FR" dirty="0"/>
          </a:p>
          <a:p>
            <a:pPr>
              <a:spcBef>
                <a:spcPts val="1600"/>
              </a:spcBef>
            </a:pPr>
            <a:endParaRPr lang="fr-FR" dirty="0"/>
          </a:p>
          <a:p>
            <a:pPr lvl="0">
              <a:spcBef>
                <a:spcPts val="1600"/>
              </a:spcBef>
            </a:pP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Google Shape;981;p52"/>
          <p:cNvSpPr>
            <a:spLocks noChangeAspect="1"/>
          </p:cNvSpPr>
          <p:nvPr/>
        </p:nvSpPr>
        <p:spPr>
          <a:xfrm>
            <a:off x="5139506" y="1751486"/>
            <a:ext cx="3312000" cy="2079222"/>
          </a:xfrm>
          <a:prstGeom prst="snip2DiagRect">
            <a:avLst>
              <a:gd name="adj1" fmla="val 46092"/>
              <a:gd name="adj2" fmla="val 8115"/>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p33"/>
          <p:cNvSpPr txBox="1">
            <a:spLocks noGrp="1"/>
          </p:cNvSpPr>
          <p:nvPr>
            <p:ph type="title"/>
          </p:nvPr>
        </p:nvSpPr>
        <p:spPr>
          <a:xfrm>
            <a:off x="4891148" y="611817"/>
            <a:ext cx="3808716" cy="587748"/>
          </a:xfrm>
          <a:prstGeom prst="rect">
            <a:avLst/>
          </a:prstGeom>
        </p:spPr>
        <p:txBody>
          <a:bodyPr spcFirstLastPara="1" wrap="square" lIns="91425" tIns="91425" rIns="91425" bIns="91425" anchor="ctr" anchorCtr="0">
            <a:noAutofit/>
          </a:bodyPr>
          <a:lstStyle/>
          <a:p>
            <a:pPr>
              <a:spcBef>
                <a:spcPts val="1600"/>
              </a:spcBef>
            </a:pPr>
            <a:r>
              <a:rPr lang="fr-FR" sz="2400" dirty="0"/>
              <a:t>Les mouvements des yeux</a:t>
            </a:r>
          </a:p>
        </p:txBody>
      </p:sp>
    </p:spTree>
    <p:extLst>
      <p:ext uri="{BB962C8B-B14F-4D97-AF65-F5344CB8AC3E}">
        <p14:creationId xmlns:p14="http://schemas.microsoft.com/office/powerpoint/2010/main" val="8619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28152" y="857214"/>
            <a:ext cx="5537216" cy="587748"/>
          </a:xfrm>
          <a:prstGeom prst="rect">
            <a:avLst/>
          </a:prstGeom>
        </p:spPr>
        <p:txBody>
          <a:bodyPr spcFirstLastPara="1" wrap="square" lIns="91425" tIns="91425" rIns="91425" bIns="91425" anchor="ctr" anchorCtr="0">
            <a:noAutofit/>
          </a:bodyPr>
          <a:lstStyle/>
          <a:p>
            <a:pPr lvl="0"/>
            <a:r>
              <a:rPr lang="fr-FR" sz="2400" dirty="0"/>
              <a:t>Midas Touch</a:t>
            </a:r>
            <a:endParaRPr sz="2400" dirty="0"/>
          </a:p>
        </p:txBody>
      </p:sp>
      <p:sp>
        <p:nvSpPr>
          <p:cNvPr id="575" name="Google Shape;575;p33"/>
          <p:cNvSpPr txBox="1">
            <a:spLocks noGrp="1"/>
          </p:cNvSpPr>
          <p:nvPr>
            <p:ph type="subTitle" idx="1"/>
          </p:nvPr>
        </p:nvSpPr>
        <p:spPr>
          <a:xfrm>
            <a:off x="384462" y="1427717"/>
            <a:ext cx="4339938" cy="2834642"/>
          </a:xfrm>
          <a:prstGeom prst="rect">
            <a:avLst/>
          </a:prstGeom>
        </p:spPr>
        <p:txBody>
          <a:bodyPr spcFirstLastPara="1" wrap="square" lIns="91425" tIns="91425" rIns="91425" bIns="91425" anchor="t" anchorCtr="0">
            <a:noAutofit/>
          </a:bodyPr>
          <a:lstStyle/>
          <a:p>
            <a:pPr marL="139700" lvl="0" indent="0">
              <a:spcBef>
                <a:spcPts val="1600"/>
              </a:spcBef>
              <a:buNone/>
            </a:pPr>
            <a:r>
              <a:rPr lang="fr-FR" sz="1800" dirty="0"/>
              <a:t>Lorsque le regard est utilisé comme moyen d'interaction avec les systèmes informatiques, la fonction de base de l'œil, qui consiste à regarder et à percevoir des informations visuelles, doit être distinguée de l'interaction délibérée avec les systèmes informatiques. Sinon, cela devient le Midas Touch</a:t>
            </a:r>
            <a:endParaRPr sz="18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 name="Google Shape;694;p42"/>
          <p:cNvGrpSpPr/>
          <p:nvPr/>
        </p:nvGrpSpPr>
        <p:grpSpPr>
          <a:xfrm>
            <a:off x="4938193" y="874459"/>
            <a:ext cx="3420000" cy="3387900"/>
            <a:chOff x="5168100" y="877800"/>
            <a:chExt cx="3420000" cy="3387900"/>
          </a:xfrm>
        </p:grpSpPr>
        <p:pic>
          <p:nvPicPr>
            <p:cNvPr id="12" name="Google Shape;695;p42"/>
            <p:cNvPicPr preferRelativeResize="0"/>
            <p:nvPr/>
          </p:nvPicPr>
          <p:blipFill>
            <a:blip r:embed="rId3">
              <a:extLst>
                <a:ext uri="{28A0092B-C50C-407E-A947-70E740481C1C}">
                  <a14:useLocalDpi xmlns:a14="http://schemas.microsoft.com/office/drawing/2010/main" val="0"/>
                </a:ext>
              </a:extLst>
            </a:blip>
            <a:stretch>
              <a:fillRect/>
            </a:stretch>
          </p:blipFill>
          <p:spPr>
            <a:xfrm>
              <a:off x="5282863" y="979282"/>
              <a:ext cx="3190474" cy="3184935"/>
            </a:xfrm>
            <a:prstGeom prst="diamond">
              <a:avLst/>
            </a:prstGeom>
            <a:noFill/>
            <a:ln w="114300" cap="flat" cmpd="sng">
              <a:solidFill>
                <a:schemeClr val="dk1"/>
              </a:solidFill>
              <a:prstDash val="solid"/>
              <a:round/>
              <a:headEnd type="none" w="sm" len="sm"/>
              <a:tailEnd type="none" w="sm" len="sm"/>
            </a:ln>
          </p:spPr>
        </p:pic>
        <p:sp>
          <p:nvSpPr>
            <p:cNvPr id="13" name="Google Shape;696;p42"/>
            <p:cNvSpPr/>
            <p:nvPr/>
          </p:nvSpPr>
          <p:spPr>
            <a:xfrm>
              <a:off x="5168100" y="877800"/>
              <a:ext cx="3420000" cy="33879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2356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36861" y="884716"/>
            <a:ext cx="5537216" cy="587748"/>
          </a:xfrm>
          <a:prstGeom prst="rect">
            <a:avLst/>
          </a:prstGeom>
        </p:spPr>
        <p:txBody>
          <a:bodyPr spcFirstLastPara="1" wrap="square" lIns="91425" tIns="91425" rIns="91425" bIns="91425" anchor="ctr" anchorCtr="0">
            <a:noAutofit/>
          </a:bodyPr>
          <a:lstStyle/>
          <a:p>
            <a:pPr lvl="0"/>
            <a:r>
              <a:rPr lang="fr-FR" sz="2400" dirty="0"/>
              <a:t>Tobii Eyetracker</a:t>
            </a:r>
            <a:endParaRPr sz="2400" dirty="0"/>
          </a:p>
        </p:txBody>
      </p:sp>
      <p:sp>
        <p:nvSpPr>
          <p:cNvPr id="575" name="Google Shape;575;p33"/>
          <p:cNvSpPr txBox="1">
            <a:spLocks noGrp="1"/>
          </p:cNvSpPr>
          <p:nvPr>
            <p:ph type="subTitle" idx="1"/>
          </p:nvPr>
        </p:nvSpPr>
        <p:spPr>
          <a:xfrm>
            <a:off x="430661" y="1506607"/>
            <a:ext cx="4293739" cy="2720873"/>
          </a:xfrm>
          <a:prstGeom prst="rect">
            <a:avLst/>
          </a:prstGeom>
        </p:spPr>
        <p:txBody>
          <a:bodyPr spcFirstLastPara="1" wrap="square" lIns="91425" tIns="91425" rIns="91425" bIns="91425" anchor="t" anchorCtr="0">
            <a:noAutofit/>
          </a:bodyPr>
          <a:lstStyle/>
          <a:p>
            <a:pPr marL="139700" lvl="0" indent="0">
              <a:spcBef>
                <a:spcPts val="1600"/>
              </a:spcBef>
              <a:buNone/>
            </a:pPr>
            <a:r>
              <a:rPr lang="fr-FR" sz="1600" dirty="0"/>
              <a:t>Il fonctionne en émettant une fréquence spécifique de lumière proche infrarouge et en utilisant une caméra spécialisée pour capter la façon dont elle se reflète sur votre œil. Tout le traitement de l'</a:t>
            </a:r>
            <a:r>
              <a:rPr lang="fr-FR" sz="1600" dirty="0" err="1"/>
              <a:t>eye</a:t>
            </a:r>
            <a:r>
              <a:rPr lang="fr-FR" sz="1600" dirty="0"/>
              <a:t> tracker est effectué sur l'appareil lui-même, ce qui évite une charge de travail supplémentaire pour votre ordinateur.</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oogle Shape;694;p42"/>
          <p:cNvGrpSpPr/>
          <p:nvPr/>
        </p:nvGrpSpPr>
        <p:grpSpPr>
          <a:xfrm>
            <a:off x="4912067" y="955420"/>
            <a:ext cx="3420000" cy="3387900"/>
            <a:chOff x="5168100" y="877800"/>
            <a:chExt cx="3420000" cy="3387900"/>
          </a:xfrm>
        </p:grpSpPr>
        <p:pic>
          <p:nvPicPr>
            <p:cNvPr id="7" name="Google Shape;695;p42"/>
            <p:cNvPicPr preferRelativeResize="0"/>
            <p:nvPr/>
          </p:nvPicPr>
          <p:blipFill>
            <a:blip r:embed="rId3">
              <a:extLst>
                <a:ext uri="{28A0092B-C50C-407E-A947-70E740481C1C}">
                  <a14:useLocalDpi xmlns:a14="http://schemas.microsoft.com/office/drawing/2010/main" val="0"/>
                </a:ext>
              </a:extLst>
            </a:blip>
            <a:stretch>
              <a:fillRect/>
            </a:stretch>
          </p:blipFill>
          <p:spPr>
            <a:xfrm>
              <a:off x="5258306" y="964680"/>
              <a:ext cx="3239588" cy="3214140"/>
            </a:xfrm>
            <a:prstGeom prst="diamond">
              <a:avLst/>
            </a:prstGeom>
            <a:noFill/>
            <a:ln w="114300" cap="flat" cmpd="sng">
              <a:solidFill>
                <a:schemeClr val="dk1"/>
              </a:solidFill>
              <a:prstDash val="solid"/>
              <a:round/>
              <a:headEnd type="none" w="sm" len="sm"/>
              <a:tailEnd type="none" w="sm" len="sm"/>
            </a:ln>
          </p:spPr>
        </p:pic>
        <p:sp>
          <p:nvSpPr>
            <p:cNvPr id="8" name="Google Shape;696;p42"/>
            <p:cNvSpPr/>
            <p:nvPr/>
          </p:nvSpPr>
          <p:spPr>
            <a:xfrm>
              <a:off x="5168100" y="877800"/>
              <a:ext cx="3420000" cy="33879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414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36861" y="955420"/>
            <a:ext cx="5537216" cy="587748"/>
          </a:xfrm>
          <a:prstGeom prst="rect">
            <a:avLst/>
          </a:prstGeom>
        </p:spPr>
        <p:txBody>
          <a:bodyPr spcFirstLastPara="1" wrap="square" lIns="91425" tIns="91425" rIns="91425" bIns="91425" anchor="ctr" anchorCtr="0">
            <a:noAutofit/>
          </a:bodyPr>
          <a:lstStyle/>
          <a:p>
            <a:pPr lvl="0"/>
            <a:r>
              <a:rPr lang="en-US" sz="2400" dirty="0"/>
              <a:t>iMotion Glasses</a:t>
            </a:r>
            <a:endParaRPr sz="2400" dirty="0"/>
          </a:p>
        </p:txBody>
      </p:sp>
      <p:sp>
        <p:nvSpPr>
          <p:cNvPr id="575" name="Google Shape;575;p33"/>
          <p:cNvSpPr txBox="1">
            <a:spLocks noGrp="1"/>
          </p:cNvSpPr>
          <p:nvPr>
            <p:ph type="subTitle" idx="1"/>
          </p:nvPr>
        </p:nvSpPr>
        <p:spPr>
          <a:xfrm>
            <a:off x="430661" y="1802699"/>
            <a:ext cx="4293739" cy="2720873"/>
          </a:xfrm>
          <a:prstGeom prst="rect">
            <a:avLst/>
          </a:prstGeom>
        </p:spPr>
        <p:txBody>
          <a:bodyPr spcFirstLastPara="1" wrap="square" lIns="91425" tIns="91425" rIns="91425" bIns="91425" anchor="t" anchorCtr="0">
            <a:noAutofit/>
          </a:bodyPr>
          <a:lstStyle/>
          <a:p>
            <a:pPr marL="139700" indent="0">
              <a:buNone/>
            </a:pPr>
            <a:r>
              <a:rPr lang="fr-FR" sz="1800" dirty="0"/>
              <a:t>Ils permettent des mouvements naturels et sont discrets, ce qui signifie que le porteur peut faire ce qu’il ferait normalement dans la situation. Ils contiennent également une caméra et un microphone intégré pour enregistrer l’environnement.</a:t>
            </a:r>
            <a:br>
              <a:rPr lang="fr-FR" sz="1600" dirty="0"/>
            </a:b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oogle Shape;694;p42"/>
          <p:cNvGrpSpPr>
            <a:grpSpLocks noChangeAspect="1"/>
          </p:cNvGrpSpPr>
          <p:nvPr/>
        </p:nvGrpSpPr>
        <p:grpSpPr>
          <a:xfrm>
            <a:off x="5025278" y="689621"/>
            <a:ext cx="3395911" cy="3364036"/>
            <a:chOff x="5168100" y="877800"/>
            <a:chExt cx="3420000" cy="3387900"/>
          </a:xfrm>
          <a:blipFill dpi="0" rotWithShape="1">
            <a:blip r:embed="rId3">
              <a:extLst>
                <a:ext uri="{28A0092B-C50C-407E-A947-70E740481C1C}">
                  <a14:useLocalDpi xmlns:a14="http://schemas.microsoft.com/office/drawing/2010/main" val="0"/>
                </a:ext>
              </a:extLst>
            </a:blip>
            <a:srcRect/>
            <a:stretch>
              <a:fillRect/>
            </a:stretch>
          </a:blipFill>
        </p:grpSpPr>
        <p:pic>
          <p:nvPicPr>
            <p:cNvPr id="7" name="Google Shape;695;p42"/>
            <p:cNvPicPr preferRelativeResize="0"/>
            <p:nvPr/>
          </p:nvPicPr>
          <p:blipFill>
            <a:blip r:embed="rId4">
              <a:extLst>
                <a:ext uri="{28A0092B-C50C-407E-A947-70E740481C1C}">
                  <a14:useLocalDpi xmlns:a14="http://schemas.microsoft.com/office/drawing/2010/main" val="0"/>
                </a:ext>
              </a:extLst>
            </a:blip>
            <a:stretch>
              <a:fillRect/>
            </a:stretch>
          </p:blipFill>
          <p:spPr>
            <a:xfrm>
              <a:off x="5258306" y="966147"/>
              <a:ext cx="3239588" cy="3211206"/>
            </a:xfrm>
            <a:prstGeom prst="diamond">
              <a:avLst/>
            </a:prstGeom>
            <a:grpFill/>
            <a:ln w="114300" cap="flat" cmpd="sng">
              <a:solidFill>
                <a:schemeClr val="dk1"/>
              </a:solidFill>
              <a:prstDash val="solid"/>
              <a:round/>
              <a:headEnd type="none" w="sm" len="sm"/>
              <a:tailEnd type="none" w="sm" len="sm"/>
            </a:ln>
          </p:spPr>
        </p:pic>
        <p:sp>
          <p:nvSpPr>
            <p:cNvPr id="8" name="Google Shape;696;p42"/>
            <p:cNvSpPr/>
            <p:nvPr/>
          </p:nvSpPr>
          <p:spPr>
            <a:xfrm>
              <a:off x="5168100" y="877800"/>
              <a:ext cx="3420000" cy="3387900"/>
            </a:xfrm>
            <a:prstGeom prst="diamond">
              <a:avLst/>
            </a:pr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40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4"/>
          <p:cNvSpPr txBox="1">
            <a:spLocks noGrp="1"/>
          </p:cNvSpPr>
          <p:nvPr>
            <p:ph type="title"/>
          </p:nvPr>
        </p:nvSpPr>
        <p:spPr>
          <a:xfrm>
            <a:off x="4043913" y="1979662"/>
            <a:ext cx="3697405" cy="924000"/>
          </a:xfrm>
          <a:prstGeom prst="rect">
            <a:avLst/>
          </a:prstGeom>
        </p:spPr>
        <p:txBody>
          <a:bodyPr spcFirstLastPara="1" wrap="square" lIns="91425" tIns="91425" rIns="91425" bIns="91425" anchor="ctr" anchorCtr="0">
            <a:noAutofit/>
          </a:bodyPr>
          <a:lstStyle/>
          <a:p>
            <a:pPr lvl="0" algn="ctr"/>
            <a:r>
              <a:rPr lang="en-US" dirty="0"/>
              <a:t>Technologies</a:t>
            </a:r>
            <a:br>
              <a:rPr lang="en-US" dirty="0"/>
            </a:br>
            <a:r>
              <a:rPr lang="en-US" dirty="0"/>
              <a:t>utilisées</a:t>
            </a:r>
          </a:p>
        </p:txBody>
      </p:sp>
      <p:sp>
        <p:nvSpPr>
          <p:cNvPr id="581" name="Google Shape;581;p34"/>
          <p:cNvSpPr txBox="1">
            <a:spLocks noGrp="1"/>
          </p:cNvSpPr>
          <p:nvPr>
            <p:ph type="title" idx="2"/>
          </p:nvPr>
        </p:nvSpPr>
        <p:spPr>
          <a:xfrm>
            <a:off x="1480570" y="1813312"/>
            <a:ext cx="1978500" cy="12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5" name="Google Shape;585;p3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6" name="Google Shape;586;p3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8" name="Google Shape;5092;p62"/>
          <p:cNvSpPr/>
          <p:nvPr/>
        </p:nvSpPr>
        <p:spPr>
          <a:xfrm>
            <a:off x="4309579" y="2992488"/>
            <a:ext cx="1527332" cy="1521885"/>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0;p62"/>
          <p:cNvSpPr/>
          <p:nvPr/>
        </p:nvSpPr>
        <p:spPr>
          <a:xfrm rot="5400000">
            <a:off x="1982968" y="680606"/>
            <a:ext cx="1527153" cy="1521885"/>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90;p62"/>
          <p:cNvSpPr/>
          <p:nvPr/>
        </p:nvSpPr>
        <p:spPr>
          <a:xfrm rot="16200000">
            <a:off x="3529676" y="685624"/>
            <a:ext cx="1527153" cy="1521885"/>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9" name="Google Shape;5085;p62"/>
          <p:cNvGrpSpPr>
            <a:grpSpLocks noChangeAspect="1"/>
          </p:cNvGrpSpPr>
          <p:nvPr/>
        </p:nvGrpSpPr>
        <p:grpSpPr>
          <a:xfrm>
            <a:off x="440846" y="1449658"/>
            <a:ext cx="6164122" cy="3073779"/>
            <a:chOff x="451107" y="1983375"/>
            <a:chExt cx="1650310" cy="823023"/>
          </a:xfrm>
        </p:grpSpPr>
        <p:sp>
          <p:nvSpPr>
            <p:cNvPr id="10" name="Google Shape;5086;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7;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88;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89;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90;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91;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92;p62"/>
            <p:cNvSpPr/>
            <p:nvPr/>
          </p:nvSpPr>
          <p:spPr>
            <a:xfrm>
              <a:off x="659498" y="2398904"/>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93;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94;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855323">
            <a:off x="3346388" y="1974897"/>
            <a:ext cx="259378" cy="259378"/>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51977">
            <a:off x="4846374" y="2060166"/>
            <a:ext cx="415642" cy="511866"/>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895887">
            <a:off x="3965840" y="2753859"/>
            <a:ext cx="459038" cy="459038"/>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930407">
            <a:off x="1717833" y="3491209"/>
            <a:ext cx="495066" cy="394403"/>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923303">
            <a:off x="5650709" y="2834033"/>
            <a:ext cx="613586" cy="14971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959006">
            <a:off x="2433180" y="2756704"/>
            <a:ext cx="827256" cy="465067"/>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889096">
            <a:off x="920741" y="2651176"/>
            <a:ext cx="392021" cy="553077"/>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037164">
            <a:off x="1762198" y="2028773"/>
            <a:ext cx="508309" cy="508309"/>
          </a:xfrm>
          <a:prstGeom prst="rect">
            <a:avLst/>
          </a:prstGeom>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008833">
            <a:off x="4018604" y="1164366"/>
            <a:ext cx="736433" cy="386627"/>
          </a:xfrm>
          <a:prstGeom prst="rect">
            <a:avLst/>
          </a:prstGeom>
        </p:spPr>
      </p:pic>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948358">
            <a:off x="2343309" y="1312047"/>
            <a:ext cx="624840" cy="349511"/>
          </a:xfrm>
          <a:prstGeom prst="rect">
            <a:avLst/>
          </a:prstGeom>
        </p:spPr>
      </p:pic>
      <p:sp>
        <p:nvSpPr>
          <p:cNvPr id="63" name="Google Shape;574;p33"/>
          <p:cNvSpPr txBox="1">
            <a:spLocks noGrp="1"/>
          </p:cNvSpPr>
          <p:nvPr>
            <p:ph type="title"/>
          </p:nvPr>
        </p:nvSpPr>
        <p:spPr>
          <a:xfrm rot="18850957">
            <a:off x="3291817" y="2173931"/>
            <a:ext cx="714106" cy="138900"/>
          </a:xfrm>
          <a:prstGeom prst="rect">
            <a:avLst/>
          </a:prstGeom>
        </p:spPr>
        <p:txBody>
          <a:bodyPr spcFirstLastPara="1" wrap="square" lIns="91425" tIns="91425" rIns="91425" bIns="91425" anchor="ctr" anchorCtr="0">
            <a:noAutofit/>
          </a:bodyPr>
          <a:lstStyle/>
          <a:p>
            <a:pPr lvl="0"/>
            <a:r>
              <a:rPr lang="fr-FR" sz="700" dirty="0">
                <a:solidFill>
                  <a:schemeClr val="tx1"/>
                </a:solidFill>
              </a:rPr>
              <a:t>PyAutoGui</a:t>
            </a:r>
            <a:endParaRPr sz="700" dirty="0">
              <a:solidFill>
                <a:schemeClr val="tx1"/>
              </a:solidFill>
            </a:endParaRPr>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855323">
            <a:off x="4860671" y="3492616"/>
            <a:ext cx="320446" cy="320446"/>
          </a:xfrm>
          <a:prstGeom prst="rect">
            <a:avLst/>
          </a:prstGeom>
        </p:spPr>
      </p:pic>
      <p:sp>
        <p:nvSpPr>
          <p:cNvPr id="65" name="Google Shape;574;p33"/>
          <p:cNvSpPr txBox="1">
            <a:spLocks/>
          </p:cNvSpPr>
          <p:nvPr/>
        </p:nvSpPr>
        <p:spPr>
          <a:xfrm rot="18850957">
            <a:off x="4889863" y="3700992"/>
            <a:ext cx="714106" cy="1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fr-FR" sz="700" dirty="0">
                <a:solidFill>
                  <a:schemeClr val="tx1"/>
                </a:solidFill>
              </a:rPr>
              <a:t>Tkinter</a:t>
            </a:r>
          </a:p>
        </p:txBody>
      </p:sp>
    </p:spTree>
    <p:extLst>
      <p:ext uri="{BB962C8B-B14F-4D97-AF65-F5344CB8AC3E}">
        <p14:creationId xmlns:p14="http://schemas.microsoft.com/office/powerpoint/2010/main" val="214542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4"/>
          <p:cNvSpPr txBox="1">
            <a:spLocks noGrp="1"/>
          </p:cNvSpPr>
          <p:nvPr>
            <p:ph type="title"/>
          </p:nvPr>
        </p:nvSpPr>
        <p:spPr>
          <a:xfrm>
            <a:off x="3391149" y="1980707"/>
            <a:ext cx="4095848" cy="924000"/>
          </a:xfrm>
          <a:prstGeom prst="rect">
            <a:avLst/>
          </a:prstGeom>
        </p:spPr>
        <p:txBody>
          <a:bodyPr spcFirstLastPara="1" wrap="square" lIns="91425" tIns="91425" rIns="91425" bIns="91425" anchor="ctr" anchorCtr="0">
            <a:noAutofit/>
          </a:bodyPr>
          <a:lstStyle/>
          <a:p>
            <a:pPr lvl="0"/>
            <a:r>
              <a:rPr lang="en-US" dirty="0"/>
              <a:t>Implémentation</a:t>
            </a:r>
          </a:p>
        </p:txBody>
      </p:sp>
      <p:sp>
        <p:nvSpPr>
          <p:cNvPr id="581" name="Google Shape;581;p34"/>
          <p:cNvSpPr txBox="1">
            <a:spLocks noGrp="1"/>
          </p:cNvSpPr>
          <p:nvPr>
            <p:ph type="title" idx="2"/>
          </p:nvPr>
        </p:nvSpPr>
        <p:spPr>
          <a:xfrm>
            <a:off x="1135036" y="1814357"/>
            <a:ext cx="1978500" cy="12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5" name="Google Shape;585;p3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6" name="Google Shape;586;p3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91588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5" name="Google Shape;615;p39"/>
          <p:cNvGrpSpPr>
            <a:grpSpLocks noChangeAspect="1"/>
          </p:cNvGrpSpPr>
          <p:nvPr/>
        </p:nvGrpSpPr>
        <p:grpSpPr>
          <a:xfrm>
            <a:off x="328685" y="1549812"/>
            <a:ext cx="1590915" cy="2095106"/>
            <a:chOff x="888450" y="1710138"/>
            <a:chExt cx="1773600" cy="2335688"/>
          </a:xfrm>
        </p:grpSpPr>
        <p:sp>
          <p:nvSpPr>
            <p:cNvPr id="616" name="Google Shape;616;p39"/>
            <p:cNvSpPr txBox="1"/>
            <p:nvPr/>
          </p:nvSpPr>
          <p:spPr>
            <a:xfrm flipH="1">
              <a:off x="888450" y="3203100"/>
              <a:ext cx="17736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rbitron Black"/>
                  <a:ea typeface="Orbitron Black"/>
                  <a:cs typeface="Orbitron Black"/>
                  <a:sym typeface="Orbitron Black"/>
                </a:rPr>
                <a:t>PHASE 01</a:t>
              </a:r>
              <a:endParaRPr sz="1800">
                <a:solidFill>
                  <a:srgbClr val="FFFFFF"/>
                </a:solidFill>
                <a:latin typeface="Orbitron Black"/>
                <a:ea typeface="Orbitron Black"/>
                <a:cs typeface="Orbitron Black"/>
                <a:sym typeface="Orbitron Black"/>
              </a:endParaRPr>
            </a:p>
          </p:txBody>
        </p:sp>
        <p:sp>
          <p:nvSpPr>
            <p:cNvPr id="617" name="Google Shape;617;p39"/>
            <p:cNvSpPr txBox="1"/>
            <p:nvPr/>
          </p:nvSpPr>
          <p:spPr>
            <a:xfrm flipH="1">
              <a:off x="888450" y="3561025"/>
              <a:ext cx="1773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CD5F3"/>
                  </a:solidFill>
                  <a:latin typeface="Jura Medium"/>
                  <a:ea typeface="Jura Medium"/>
                  <a:cs typeface="Jura Medium"/>
                  <a:sym typeface="Jura Medium"/>
                </a:rPr>
                <a:t>Détection de l’oeil</a:t>
              </a:r>
              <a:endParaRPr dirty="0">
                <a:solidFill>
                  <a:srgbClr val="7CD5F3"/>
                </a:solidFill>
                <a:latin typeface="Jura Medium"/>
                <a:ea typeface="Jura Medium"/>
                <a:cs typeface="Jura Medium"/>
                <a:sym typeface="Jura Medium"/>
              </a:endParaRPr>
            </a:p>
          </p:txBody>
        </p:sp>
        <p:sp>
          <p:nvSpPr>
            <p:cNvPr id="618" name="Google Shape;618;p39"/>
            <p:cNvSpPr/>
            <p:nvPr/>
          </p:nvSpPr>
          <p:spPr>
            <a:xfrm>
              <a:off x="1214117" y="1710138"/>
              <a:ext cx="1122300" cy="1111500"/>
            </a:xfrm>
            <a:prstGeom prst="diamond">
              <a:avLst/>
            </a:prstGeom>
            <a:solidFill>
              <a:schemeClr val="dk1"/>
            </a:solidFill>
            <a:ln w="952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chemeClr val="lt1"/>
                  </a:solidFill>
                  <a:latin typeface="Orbitron Black"/>
                  <a:ea typeface="Orbitron Black"/>
                  <a:cs typeface="Orbitron Black"/>
                  <a:sym typeface="Orbitron Black"/>
                </a:rPr>
                <a:t>01</a:t>
              </a:r>
              <a:endParaRPr sz="2200">
                <a:solidFill>
                  <a:schemeClr val="lt1"/>
                </a:solidFill>
                <a:latin typeface="Orbitron Black"/>
                <a:ea typeface="Orbitron Black"/>
                <a:cs typeface="Orbitron Black"/>
                <a:sym typeface="Orbitron Black"/>
              </a:endParaRPr>
            </a:p>
          </p:txBody>
        </p:sp>
        <p:cxnSp>
          <p:nvCxnSpPr>
            <p:cNvPr id="619" name="Google Shape;619;p39"/>
            <p:cNvCxnSpPr>
              <a:stCxn id="618" idx="2"/>
              <a:endCxn id="616" idx="0"/>
            </p:cNvCxnSpPr>
            <p:nvPr/>
          </p:nvCxnSpPr>
          <p:spPr>
            <a:xfrm>
              <a:off x="1775267" y="2821638"/>
              <a:ext cx="0" cy="381600"/>
            </a:xfrm>
            <a:prstGeom prst="straightConnector1">
              <a:avLst/>
            </a:prstGeom>
            <a:noFill/>
            <a:ln w="9525" cap="flat" cmpd="sng">
              <a:solidFill>
                <a:schemeClr val="accent2"/>
              </a:solidFill>
              <a:prstDash val="solid"/>
              <a:round/>
              <a:headEnd type="none" w="med" len="med"/>
              <a:tailEnd type="none" w="med" len="med"/>
            </a:ln>
          </p:spPr>
        </p:cxnSp>
      </p:grpSp>
      <p:grpSp>
        <p:nvGrpSpPr>
          <p:cNvPr id="620" name="Google Shape;620;p39"/>
          <p:cNvGrpSpPr>
            <a:grpSpLocks noChangeAspect="1"/>
          </p:cNvGrpSpPr>
          <p:nvPr/>
        </p:nvGrpSpPr>
        <p:grpSpPr>
          <a:xfrm>
            <a:off x="2023421" y="1541797"/>
            <a:ext cx="1597000" cy="2103120"/>
            <a:chOff x="2752950" y="1710138"/>
            <a:chExt cx="1773600" cy="2335688"/>
          </a:xfrm>
        </p:grpSpPr>
        <p:sp>
          <p:nvSpPr>
            <p:cNvPr id="621" name="Google Shape;621;p39"/>
            <p:cNvSpPr txBox="1"/>
            <p:nvPr/>
          </p:nvSpPr>
          <p:spPr>
            <a:xfrm flipH="1">
              <a:off x="2752950" y="3203100"/>
              <a:ext cx="17736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rbitron Black"/>
                  <a:ea typeface="Orbitron Black"/>
                  <a:cs typeface="Orbitron Black"/>
                  <a:sym typeface="Orbitron Black"/>
                </a:rPr>
                <a:t>PHASE 02</a:t>
              </a:r>
              <a:endParaRPr sz="1800">
                <a:solidFill>
                  <a:srgbClr val="FFFFFF"/>
                </a:solidFill>
                <a:latin typeface="Orbitron Black"/>
                <a:ea typeface="Orbitron Black"/>
                <a:cs typeface="Orbitron Black"/>
                <a:sym typeface="Orbitron Black"/>
              </a:endParaRPr>
            </a:p>
          </p:txBody>
        </p:sp>
        <p:sp>
          <p:nvSpPr>
            <p:cNvPr id="622" name="Google Shape;622;p39"/>
            <p:cNvSpPr txBox="1"/>
            <p:nvPr/>
          </p:nvSpPr>
          <p:spPr>
            <a:xfrm flipH="1">
              <a:off x="2752950" y="3561025"/>
              <a:ext cx="1773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CD5F3"/>
                  </a:solidFill>
                  <a:latin typeface="Jura Medium"/>
                  <a:ea typeface="Jura Medium"/>
                  <a:cs typeface="Jura Medium"/>
                  <a:sym typeface="Jura Medium"/>
                </a:rPr>
                <a:t>Détection du clignement</a:t>
              </a:r>
              <a:endParaRPr dirty="0">
                <a:solidFill>
                  <a:srgbClr val="7CD5F3"/>
                </a:solidFill>
                <a:latin typeface="Jura Medium"/>
                <a:ea typeface="Jura Medium"/>
                <a:cs typeface="Jura Medium"/>
                <a:sym typeface="Jura Medium"/>
              </a:endParaRPr>
            </a:p>
          </p:txBody>
        </p:sp>
        <p:sp>
          <p:nvSpPr>
            <p:cNvPr id="623" name="Google Shape;623;p39"/>
            <p:cNvSpPr/>
            <p:nvPr/>
          </p:nvSpPr>
          <p:spPr>
            <a:xfrm>
              <a:off x="3078617" y="1710138"/>
              <a:ext cx="1122300" cy="1111500"/>
            </a:xfrm>
            <a:prstGeom prst="diamond">
              <a:avLst/>
            </a:prstGeom>
            <a:solidFill>
              <a:schemeClr val="dk1"/>
            </a:solidFill>
            <a:ln w="952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lt1"/>
                  </a:solidFill>
                  <a:latin typeface="Orbitron Black"/>
                  <a:ea typeface="Orbitron Black"/>
                  <a:cs typeface="Orbitron Black"/>
                  <a:sym typeface="Orbitron Black"/>
                </a:rPr>
                <a:t>02</a:t>
              </a:r>
              <a:endParaRPr sz="2200" dirty="0">
                <a:solidFill>
                  <a:schemeClr val="lt1"/>
                </a:solidFill>
                <a:latin typeface="Orbitron Black"/>
                <a:ea typeface="Orbitron Black"/>
                <a:cs typeface="Orbitron Black"/>
                <a:sym typeface="Orbitron Black"/>
              </a:endParaRPr>
            </a:p>
          </p:txBody>
        </p:sp>
      </p:grpSp>
      <p:cxnSp>
        <p:nvCxnSpPr>
          <p:cNvPr id="624" name="Google Shape;624;p39"/>
          <p:cNvCxnSpPr>
            <a:stCxn id="623" idx="2"/>
            <a:endCxn id="621" idx="0"/>
          </p:cNvCxnSpPr>
          <p:nvPr/>
        </p:nvCxnSpPr>
        <p:spPr>
          <a:xfrm flipH="1">
            <a:off x="2821921" y="2542623"/>
            <a:ext cx="16" cy="343480"/>
          </a:xfrm>
          <a:prstGeom prst="straightConnector1">
            <a:avLst/>
          </a:prstGeom>
          <a:noFill/>
          <a:ln w="9525" cap="flat" cmpd="sng">
            <a:solidFill>
              <a:schemeClr val="accent2"/>
            </a:solidFill>
            <a:prstDash val="solid"/>
            <a:round/>
            <a:headEnd type="none" w="med" len="med"/>
            <a:tailEnd type="none" w="med" len="med"/>
          </a:ln>
        </p:spPr>
      </p:cxnSp>
      <p:grpSp>
        <p:nvGrpSpPr>
          <p:cNvPr id="625" name="Google Shape;625;p39"/>
          <p:cNvGrpSpPr>
            <a:grpSpLocks noChangeAspect="1"/>
          </p:cNvGrpSpPr>
          <p:nvPr/>
        </p:nvGrpSpPr>
        <p:grpSpPr>
          <a:xfrm>
            <a:off x="3587817" y="1541797"/>
            <a:ext cx="1888332" cy="2093976"/>
            <a:chOff x="4451097" y="1710138"/>
            <a:chExt cx="2106304" cy="2335687"/>
          </a:xfrm>
        </p:grpSpPr>
        <p:sp>
          <p:nvSpPr>
            <p:cNvPr id="626" name="Google Shape;626;p39"/>
            <p:cNvSpPr txBox="1"/>
            <p:nvPr/>
          </p:nvSpPr>
          <p:spPr>
            <a:xfrm flipH="1">
              <a:off x="4617450" y="3203100"/>
              <a:ext cx="17736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rbitron Black"/>
                  <a:ea typeface="Orbitron Black"/>
                  <a:cs typeface="Orbitron Black"/>
                  <a:sym typeface="Orbitron Black"/>
                </a:rPr>
                <a:t>PHASE 03</a:t>
              </a:r>
              <a:endParaRPr sz="1800">
                <a:solidFill>
                  <a:srgbClr val="FFFFFF"/>
                </a:solidFill>
                <a:latin typeface="Orbitron Black"/>
                <a:ea typeface="Orbitron Black"/>
                <a:cs typeface="Orbitron Black"/>
                <a:sym typeface="Orbitron Black"/>
              </a:endParaRPr>
            </a:p>
          </p:txBody>
        </p:sp>
        <p:sp>
          <p:nvSpPr>
            <p:cNvPr id="627" name="Google Shape;627;p39"/>
            <p:cNvSpPr txBox="1"/>
            <p:nvPr/>
          </p:nvSpPr>
          <p:spPr>
            <a:xfrm flipH="1">
              <a:off x="4451097" y="3561025"/>
              <a:ext cx="2106304"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CD5F3"/>
                  </a:solidFill>
                  <a:latin typeface="Jura Medium"/>
                  <a:ea typeface="Jura Medium"/>
                  <a:cs typeface="Jura Medium"/>
                  <a:sym typeface="Jura Medium"/>
                </a:rPr>
                <a:t>Détection de la direction du regard</a:t>
              </a:r>
              <a:endParaRPr dirty="0">
                <a:solidFill>
                  <a:srgbClr val="7CD5F3"/>
                </a:solidFill>
                <a:latin typeface="Jura Medium"/>
                <a:ea typeface="Jura Medium"/>
                <a:cs typeface="Jura Medium"/>
                <a:sym typeface="Jura Medium"/>
              </a:endParaRPr>
            </a:p>
          </p:txBody>
        </p:sp>
        <p:sp>
          <p:nvSpPr>
            <p:cNvPr id="628" name="Google Shape;628;p39"/>
            <p:cNvSpPr/>
            <p:nvPr/>
          </p:nvSpPr>
          <p:spPr>
            <a:xfrm>
              <a:off x="4943117" y="1710138"/>
              <a:ext cx="1122300" cy="1111500"/>
            </a:xfrm>
            <a:prstGeom prst="diamond">
              <a:avLst/>
            </a:prstGeom>
            <a:solidFill>
              <a:schemeClr val="dk1"/>
            </a:solidFill>
            <a:ln w="952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chemeClr val="lt1"/>
                  </a:solidFill>
                  <a:latin typeface="Orbitron Black"/>
                  <a:ea typeface="Orbitron Black"/>
                  <a:cs typeface="Orbitron Black"/>
                  <a:sym typeface="Orbitron Black"/>
                </a:rPr>
                <a:t>03</a:t>
              </a:r>
              <a:endParaRPr sz="2200">
                <a:solidFill>
                  <a:schemeClr val="lt1"/>
                </a:solidFill>
                <a:latin typeface="Orbitron Black"/>
                <a:ea typeface="Orbitron Black"/>
                <a:cs typeface="Orbitron Black"/>
                <a:sym typeface="Orbitron Black"/>
              </a:endParaRPr>
            </a:p>
          </p:txBody>
        </p:sp>
      </p:grpSp>
      <p:cxnSp>
        <p:nvCxnSpPr>
          <p:cNvPr id="629" name="Google Shape;629;p39"/>
          <p:cNvCxnSpPr>
            <a:stCxn id="628" idx="2"/>
            <a:endCxn id="626" idx="0"/>
          </p:cNvCxnSpPr>
          <p:nvPr/>
        </p:nvCxnSpPr>
        <p:spPr>
          <a:xfrm flipH="1">
            <a:off x="4531984" y="2538272"/>
            <a:ext cx="15" cy="341986"/>
          </a:xfrm>
          <a:prstGeom prst="straightConnector1">
            <a:avLst/>
          </a:prstGeom>
          <a:noFill/>
          <a:ln w="9525" cap="flat" cmpd="sng">
            <a:solidFill>
              <a:schemeClr val="accent2"/>
            </a:solidFill>
            <a:prstDash val="solid"/>
            <a:round/>
            <a:headEnd type="none" w="med" len="med"/>
            <a:tailEnd type="none" w="med" len="med"/>
          </a:ln>
        </p:spPr>
      </p:cxnSp>
      <p:grpSp>
        <p:nvGrpSpPr>
          <p:cNvPr id="630" name="Google Shape;630;p39"/>
          <p:cNvGrpSpPr>
            <a:grpSpLocks noChangeAspect="1"/>
          </p:cNvGrpSpPr>
          <p:nvPr/>
        </p:nvGrpSpPr>
        <p:grpSpPr>
          <a:xfrm>
            <a:off x="5557439" y="1549812"/>
            <a:ext cx="1597000" cy="2103120"/>
            <a:chOff x="6481950" y="1710138"/>
            <a:chExt cx="1773600" cy="2335687"/>
          </a:xfrm>
        </p:grpSpPr>
        <p:sp>
          <p:nvSpPr>
            <p:cNvPr id="631" name="Google Shape;631;p39"/>
            <p:cNvSpPr txBox="1"/>
            <p:nvPr/>
          </p:nvSpPr>
          <p:spPr>
            <a:xfrm flipH="1">
              <a:off x="6481950" y="3203100"/>
              <a:ext cx="17736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rbitron Black"/>
                  <a:ea typeface="Orbitron Black"/>
                  <a:cs typeface="Orbitron Black"/>
                  <a:sym typeface="Orbitron Black"/>
                </a:rPr>
                <a:t>PHASE 04</a:t>
              </a:r>
              <a:endParaRPr sz="1800">
                <a:solidFill>
                  <a:srgbClr val="FFFFFF"/>
                </a:solidFill>
                <a:latin typeface="Orbitron Black"/>
                <a:ea typeface="Orbitron Black"/>
                <a:cs typeface="Orbitron Black"/>
                <a:sym typeface="Orbitron Black"/>
              </a:endParaRPr>
            </a:p>
          </p:txBody>
        </p:sp>
        <p:sp>
          <p:nvSpPr>
            <p:cNvPr id="632" name="Google Shape;632;p39"/>
            <p:cNvSpPr txBox="1"/>
            <p:nvPr/>
          </p:nvSpPr>
          <p:spPr>
            <a:xfrm flipH="1">
              <a:off x="6481950" y="3561025"/>
              <a:ext cx="1773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CD5F3"/>
                  </a:solidFill>
                  <a:latin typeface="Jura Medium"/>
                  <a:ea typeface="Jura Medium"/>
                  <a:cs typeface="Jura Medium"/>
                  <a:sym typeface="Jura Medium"/>
                </a:rPr>
                <a:t>Détection de la bouche</a:t>
              </a:r>
              <a:endParaRPr dirty="0">
                <a:solidFill>
                  <a:srgbClr val="7CD5F3"/>
                </a:solidFill>
                <a:latin typeface="Jura Medium"/>
                <a:ea typeface="Jura Medium"/>
                <a:cs typeface="Jura Medium"/>
                <a:sym typeface="Jura Medium"/>
              </a:endParaRPr>
            </a:p>
          </p:txBody>
        </p:sp>
        <p:sp>
          <p:nvSpPr>
            <p:cNvPr id="633" name="Google Shape;633;p39"/>
            <p:cNvSpPr/>
            <p:nvPr/>
          </p:nvSpPr>
          <p:spPr>
            <a:xfrm>
              <a:off x="6807617" y="1710138"/>
              <a:ext cx="1122300" cy="1111500"/>
            </a:xfrm>
            <a:prstGeom prst="diamond">
              <a:avLst/>
            </a:prstGeom>
            <a:solidFill>
              <a:schemeClr val="dk1"/>
            </a:solidFill>
            <a:ln w="952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chemeClr val="lt1"/>
                  </a:solidFill>
                  <a:latin typeface="Orbitron Black"/>
                  <a:ea typeface="Orbitron Black"/>
                  <a:cs typeface="Orbitron Black"/>
                  <a:sym typeface="Orbitron Black"/>
                </a:rPr>
                <a:t>04</a:t>
              </a:r>
              <a:endParaRPr sz="2200">
                <a:solidFill>
                  <a:schemeClr val="lt1"/>
                </a:solidFill>
                <a:latin typeface="Orbitron Black"/>
                <a:ea typeface="Orbitron Black"/>
                <a:cs typeface="Orbitron Black"/>
                <a:sym typeface="Orbitron Black"/>
              </a:endParaRPr>
            </a:p>
          </p:txBody>
        </p:sp>
      </p:grpSp>
      <p:cxnSp>
        <p:nvCxnSpPr>
          <p:cNvPr id="634" name="Google Shape;634;p39"/>
          <p:cNvCxnSpPr>
            <a:stCxn id="633" idx="2"/>
            <a:endCxn id="631" idx="0"/>
          </p:cNvCxnSpPr>
          <p:nvPr/>
        </p:nvCxnSpPr>
        <p:spPr>
          <a:xfrm flipH="1">
            <a:off x="6355939" y="2550639"/>
            <a:ext cx="16" cy="343479"/>
          </a:xfrm>
          <a:prstGeom prst="straightConnector1">
            <a:avLst/>
          </a:prstGeom>
          <a:noFill/>
          <a:ln w="9525" cap="flat" cmpd="sng">
            <a:solidFill>
              <a:schemeClr val="accent2"/>
            </a:solidFill>
            <a:prstDash val="solid"/>
            <a:round/>
            <a:headEnd type="none" w="med" len="med"/>
            <a:tailEnd type="none" w="med" len="med"/>
          </a:ln>
        </p:spPr>
      </p:cxnSp>
      <p:cxnSp>
        <p:nvCxnSpPr>
          <p:cNvPr id="635" name="Google Shape;635;p39"/>
          <p:cNvCxnSpPr>
            <a:stCxn id="618" idx="3"/>
            <a:endCxn id="623" idx="1"/>
          </p:cNvCxnSpPr>
          <p:nvPr/>
        </p:nvCxnSpPr>
        <p:spPr>
          <a:xfrm flipV="1">
            <a:off x="1627508" y="2042210"/>
            <a:ext cx="689153" cy="6109"/>
          </a:xfrm>
          <a:prstGeom prst="straightConnector1">
            <a:avLst/>
          </a:prstGeom>
          <a:noFill/>
          <a:ln w="9525" cap="flat" cmpd="sng">
            <a:solidFill>
              <a:schemeClr val="accent2"/>
            </a:solidFill>
            <a:prstDash val="solid"/>
            <a:round/>
            <a:headEnd type="none" w="med" len="med"/>
            <a:tailEnd type="none" w="med" len="med"/>
          </a:ln>
        </p:spPr>
      </p:cxnSp>
      <p:cxnSp>
        <p:nvCxnSpPr>
          <p:cNvPr id="636" name="Google Shape;636;p39"/>
          <p:cNvCxnSpPr>
            <a:stCxn id="623" idx="3"/>
            <a:endCxn id="628" idx="1"/>
          </p:cNvCxnSpPr>
          <p:nvPr/>
        </p:nvCxnSpPr>
        <p:spPr>
          <a:xfrm flipV="1">
            <a:off x="3327212" y="2040035"/>
            <a:ext cx="701708" cy="2175"/>
          </a:xfrm>
          <a:prstGeom prst="straightConnector1">
            <a:avLst/>
          </a:prstGeom>
          <a:noFill/>
          <a:ln w="9525" cap="flat" cmpd="sng">
            <a:solidFill>
              <a:schemeClr val="accent2"/>
            </a:solidFill>
            <a:prstDash val="solid"/>
            <a:round/>
            <a:headEnd type="none" w="med" len="med"/>
            <a:tailEnd type="none" w="med" len="med"/>
          </a:ln>
        </p:spPr>
      </p:cxnSp>
      <p:cxnSp>
        <p:nvCxnSpPr>
          <p:cNvPr id="637" name="Google Shape;637;p39"/>
          <p:cNvCxnSpPr>
            <a:stCxn id="628" idx="3"/>
            <a:endCxn id="633" idx="1"/>
          </p:cNvCxnSpPr>
          <p:nvPr/>
        </p:nvCxnSpPr>
        <p:spPr>
          <a:xfrm>
            <a:off x="5035078" y="2040035"/>
            <a:ext cx="815601" cy="10191"/>
          </a:xfrm>
          <a:prstGeom prst="straightConnector1">
            <a:avLst/>
          </a:prstGeom>
          <a:noFill/>
          <a:ln w="9525" cap="flat" cmpd="sng">
            <a:solidFill>
              <a:schemeClr val="accent2"/>
            </a:solidFill>
            <a:prstDash val="solid"/>
            <a:round/>
            <a:headEnd type="none" w="med" len="med"/>
            <a:tailEnd type="none" w="med" len="med"/>
          </a:ln>
        </p:spPr>
      </p:cxnSp>
      <p:grpSp>
        <p:nvGrpSpPr>
          <p:cNvPr id="26" name="Google Shape;630;p39"/>
          <p:cNvGrpSpPr>
            <a:grpSpLocks noChangeAspect="1"/>
          </p:cNvGrpSpPr>
          <p:nvPr/>
        </p:nvGrpSpPr>
        <p:grpSpPr>
          <a:xfrm>
            <a:off x="7258260" y="1549812"/>
            <a:ext cx="1597000" cy="2103120"/>
            <a:chOff x="6481950" y="1710138"/>
            <a:chExt cx="1773600" cy="2335687"/>
          </a:xfrm>
        </p:grpSpPr>
        <p:sp>
          <p:nvSpPr>
            <p:cNvPr id="27" name="Google Shape;631;p39"/>
            <p:cNvSpPr txBox="1"/>
            <p:nvPr/>
          </p:nvSpPr>
          <p:spPr>
            <a:xfrm flipH="1">
              <a:off x="6481950" y="3203100"/>
              <a:ext cx="17736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Orbitron Black"/>
                  <a:ea typeface="Orbitron Black"/>
                  <a:cs typeface="Orbitron Black"/>
                  <a:sym typeface="Orbitron Black"/>
                </a:rPr>
                <a:t>PHASE 05</a:t>
              </a:r>
              <a:endParaRPr sz="1800" dirty="0">
                <a:solidFill>
                  <a:srgbClr val="FFFFFF"/>
                </a:solidFill>
                <a:latin typeface="Orbitron Black"/>
                <a:ea typeface="Orbitron Black"/>
                <a:cs typeface="Orbitron Black"/>
                <a:sym typeface="Orbitron Black"/>
              </a:endParaRPr>
            </a:p>
          </p:txBody>
        </p:sp>
        <p:sp>
          <p:nvSpPr>
            <p:cNvPr id="28" name="Google Shape;632;p39"/>
            <p:cNvSpPr txBox="1"/>
            <p:nvPr/>
          </p:nvSpPr>
          <p:spPr>
            <a:xfrm flipH="1">
              <a:off x="6481950" y="3561025"/>
              <a:ext cx="17736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CD5F3"/>
                  </a:solidFill>
                  <a:latin typeface="Jura Medium"/>
                  <a:ea typeface="Jura Medium"/>
                  <a:cs typeface="Jura Medium"/>
                  <a:sym typeface="Jura Medium"/>
                </a:rPr>
                <a:t>Réalisation de l’application</a:t>
              </a:r>
              <a:endParaRPr dirty="0">
                <a:solidFill>
                  <a:srgbClr val="7CD5F3"/>
                </a:solidFill>
                <a:latin typeface="Jura Medium"/>
                <a:ea typeface="Jura Medium"/>
                <a:cs typeface="Jura Medium"/>
                <a:sym typeface="Jura Medium"/>
              </a:endParaRPr>
            </a:p>
          </p:txBody>
        </p:sp>
        <p:sp>
          <p:nvSpPr>
            <p:cNvPr id="29" name="Google Shape;633;p39"/>
            <p:cNvSpPr/>
            <p:nvPr/>
          </p:nvSpPr>
          <p:spPr>
            <a:xfrm>
              <a:off x="6807617" y="1710138"/>
              <a:ext cx="1122300" cy="1111500"/>
            </a:xfrm>
            <a:prstGeom prst="diamond">
              <a:avLst/>
            </a:prstGeom>
            <a:solidFill>
              <a:schemeClr val="dk1"/>
            </a:solidFill>
            <a:ln w="952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200" dirty="0">
                  <a:solidFill>
                    <a:schemeClr val="lt1"/>
                  </a:solidFill>
                  <a:latin typeface="Orbitron Black"/>
                  <a:ea typeface="Orbitron Black"/>
                  <a:cs typeface="Orbitron Black"/>
                  <a:sym typeface="Orbitron Black"/>
                </a:rPr>
                <a:t>05</a:t>
              </a:r>
              <a:endParaRPr sz="2200" dirty="0">
                <a:solidFill>
                  <a:schemeClr val="lt1"/>
                </a:solidFill>
                <a:latin typeface="Orbitron Black"/>
                <a:ea typeface="Orbitron Black"/>
                <a:cs typeface="Orbitron Black"/>
                <a:sym typeface="Orbitron Black"/>
              </a:endParaRPr>
            </a:p>
          </p:txBody>
        </p:sp>
      </p:grpSp>
      <p:cxnSp>
        <p:nvCxnSpPr>
          <p:cNvPr id="30" name="Google Shape;637;p39"/>
          <p:cNvCxnSpPr/>
          <p:nvPr/>
        </p:nvCxnSpPr>
        <p:spPr>
          <a:xfrm>
            <a:off x="6856837" y="2048318"/>
            <a:ext cx="722976" cy="3483"/>
          </a:xfrm>
          <a:prstGeom prst="straightConnector1">
            <a:avLst/>
          </a:prstGeom>
          <a:noFill/>
          <a:ln w="9525" cap="flat" cmpd="sng">
            <a:solidFill>
              <a:schemeClr val="accent2"/>
            </a:solidFill>
            <a:prstDash val="solid"/>
            <a:round/>
            <a:headEnd type="none" w="med" len="med"/>
            <a:tailEnd type="none" w="med" len="med"/>
          </a:ln>
        </p:spPr>
      </p:cxnSp>
      <p:cxnSp>
        <p:nvCxnSpPr>
          <p:cNvPr id="33" name="Google Shape;634;p39"/>
          <p:cNvCxnSpPr/>
          <p:nvPr/>
        </p:nvCxnSpPr>
        <p:spPr>
          <a:xfrm flipH="1">
            <a:off x="8056760" y="2545516"/>
            <a:ext cx="16" cy="343479"/>
          </a:xfrm>
          <a:prstGeom prst="straightConnector1">
            <a:avLst/>
          </a:prstGeom>
          <a:noFill/>
          <a:ln w="9525" cap="flat" cmpd="sng">
            <a:solidFill>
              <a:schemeClr val="accent2"/>
            </a:solidFill>
            <a:prstDash val="solid"/>
            <a:round/>
            <a:headEnd type="none" w="med" len="med"/>
            <a:tailEnd type="none" w="med" len="med"/>
          </a:ln>
        </p:spPr>
      </p:cxnSp>
      <p:sp>
        <p:nvSpPr>
          <p:cNvPr id="31" name="Google Shape;574;p33"/>
          <p:cNvSpPr txBox="1">
            <a:spLocks noGrp="1"/>
          </p:cNvSpPr>
          <p:nvPr>
            <p:ph type="title"/>
          </p:nvPr>
        </p:nvSpPr>
        <p:spPr>
          <a:xfrm>
            <a:off x="1919600" y="474018"/>
            <a:ext cx="5537216" cy="587748"/>
          </a:xfrm>
          <a:prstGeom prst="rect">
            <a:avLst/>
          </a:prstGeom>
        </p:spPr>
        <p:txBody>
          <a:bodyPr spcFirstLastPara="1" wrap="square" lIns="91425" tIns="91425" rIns="91425" bIns="91425" anchor="ctr" anchorCtr="0">
            <a:noAutofit/>
          </a:bodyPr>
          <a:lstStyle/>
          <a:p>
            <a:pPr lvl="0"/>
            <a:r>
              <a:rPr lang="en-US" dirty="0"/>
              <a:t>Plan du travail</a:t>
            </a:r>
            <a:endParaRPr dirty="0"/>
          </a:p>
        </p:txBody>
      </p:sp>
    </p:spTree>
    <p:extLst>
      <p:ext uri="{BB962C8B-B14F-4D97-AF65-F5344CB8AC3E}">
        <p14:creationId xmlns:p14="http://schemas.microsoft.com/office/powerpoint/2010/main" val="215034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6"/>
          <p:cNvSpPr txBox="1">
            <a:spLocks noGrp="1"/>
          </p:cNvSpPr>
          <p:nvPr>
            <p:ph type="title"/>
          </p:nvPr>
        </p:nvSpPr>
        <p:spPr>
          <a:xfrm>
            <a:off x="1197850" y="909234"/>
            <a:ext cx="6876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Problématique</a:t>
            </a:r>
            <a:endParaRPr dirty="0"/>
          </a:p>
        </p:txBody>
      </p:sp>
      <p:sp>
        <p:nvSpPr>
          <p:cNvPr id="597" name="Google Shape;597;p36"/>
          <p:cNvSpPr txBox="1">
            <a:spLocks noGrp="1"/>
          </p:cNvSpPr>
          <p:nvPr>
            <p:ph type="subTitle" idx="1"/>
          </p:nvPr>
        </p:nvSpPr>
        <p:spPr>
          <a:xfrm>
            <a:off x="1602400" y="2300325"/>
            <a:ext cx="6067800" cy="1494008"/>
          </a:xfrm>
          <a:prstGeom prst="rect">
            <a:avLst/>
          </a:prstGeom>
        </p:spPr>
        <p:txBody>
          <a:bodyPr spcFirstLastPara="1" wrap="square" lIns="91425" tIns="91425" rIns="91425" bIns="91425" anchor="ctr" anchorCtr="0">
            <a:noAutofit/>
          </a:bodyPr>
          <a:lstStyle/>
          <a:p>
            <a:pPr marL="0" lvl="0" indent="0">
              <a:spcAft>
                <a:spcPts val="1600"/>
              </a:spcAft>
            </a:pPr>
            <a:r>
              <a:rPr lang="fr-FR" dirty="0"/>
              <a:t>Ces dernières années, </a:t>
            </a:r>
            <a:r>
              <a:rPr lang="fr-FR" b="1" dirty="0"/>
              <a:t>l'accès</a:t>
            </a:r>
            <a:r>
              <a:rPr lang="fr-FR" dirty="0"/>
              <a:t> des gens aux ordinateurs a </a:t>
            </a:r>
            <a:r>
              <a:rPr lang="fr-FR" b="1" dirty="0"/>
              <a:t>radicalement changé. Toutefois, les méthodes d’interaction avec l’ordinateur traditionnelles restent omniprésents.</a:t>
            </a:r>
            <a:r>
              <a:rPr lang="fr-FR" dirty="0"/>
              <a:t> La solution de suivi </a:t>
            </a:r>
            <a:r>
              <a:rPr lang="fr-FR" b="1" dirty="0"/>
              <a:t>du regard </a:t>
            </a:r>
            <a:r>
              <a:rPr lang="fr-FR" dirty="0"/>
              <a:t>que nous avons développée </a:t>
            </a:r>
            <a:r>
              <a:rPr lang="fr-FR" b="1" dirty="0"/>
              <a:t>s'adresse</a:t>
            </a:r>
            <a:r>
              <a:rPr lang="fr-FR" dirty="0"/>
              <a:t> aux personnes </a:t>
            </a:r>
            <a:r>
              <a:rPr lang="fr-FR" b="1" dirty="0"/>
              <a:t>ayant des handicaps naturels qui peuvent utiliser les ordinateurs avec leurs yeux.</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44173" y="998748"/>
            <a:ext cx="5537216" cy="587748"/>
          </a:xfrm>
          <a:prstGeom prst="rect">
            <a:avLst/>
          </a:prstGeom>
        </p:spPr>
        <p:txBody>
          <a:bodyPr spcFirstLastPara="1" wrap="square" lIns="91425" tIns="91425" rIns="91425" bIns="91425" anchor="ctr" anchorCtr="0">
            <a:noAutofit/>
          </a:bodyPr>
          <a:lstStyle/>
          <a:p>
            <a:pPr lvl="0"/>
            <a:r>
              <a:rPr lang="en-US" dirty="0"/>
              <a:t>Détection de l'oeil</a:t>
            </a:r>
            <a:endParaRPr dirty="0"/>
          </a:p>
        </p:txBody>
      </p:sp>
      <p:sp>
        <p:nvSpPr>
          <p:cNvPr id="575" name="Google Shape;575;p33"/>
          <p:cNvSpPr txBox="1">
            <a:spLocks noGrp="1"/>
          </p:cNvSpPr>
          <p:nvPr>
            <p:ph type="subTitle" idx="1"/>
          </p:nvPr>
        </p:nvSpPr>
        <p:spPr>
          <a:xfrm>
            <a:off x="291325" y="2041387"/>
            <a:ext cx="4280675" cy="2581695"/>
          </a:xfrm>
          <a:prstGeom prst="rect">
            <a:avLst/>
          </a:prstGeom>
        </p:spPr>
        <p:txBody>
          <a:bodyPr spcFirstLastPara="1" wrap="square" lIns="91425" tIns="91425" rIns="91425" bIns="91425" anchor="t" anchorCtr="0">
            <a:noAutofit/>
          </a:bodyPr>
          <a:lstStyle/>
          <a:p>
            <a:r>
              <a:rPr lang="fr-FR" sz="1600" dirty="0"/>
              <a:t>On utilise OpenCV pour capturer les cadres du vidéo depuis la caméra.</a:t>
            </a:r>
          </a:p>
          <a:p>
            <a:endParaRPr lang="fr-FR" sz="1600" dirty="0"/>
          </a:p>
          <a:p>
            <a:r>
              <a:rPr lang="fr-FR" sz="1600" dirty="0"/>
              <a:t>On applique un seuil pour délimiter la pupille de l’</a:t>
            </a:r>
            <a:r>
              <a:rPr lang="fr-FR" sz="1600" dirty="0" err="1"/>
              <a:t>oeil</a:t>
            </a:r>
            <a:r>
              <a:rPr lang="fr-FR" sz="1600" dirty="0"/>
              <a:t>.</a:t>
            </a:r>
          </a:p>
          <a:p>
            <a:endParaRPr lang="fr-FR" sz="1600" dirty="0"/>
          </a:p>
          <a:p>
            <a:r>
              <a:rPr lang="fr-FR" sz="1600" dirty="0"/>
              <a:t>On applique le masque et le seuil pour délimiter l'</a:t>
            </a:r>
            <a:r>
              <a:rPr lang="fr-FR" sz="1600" dirty="0" err="1"/>
              <a:t>oeil</a:t>
            </a:r>
            <a:r>
              <a:rPr lang="fr-FR" sz="1600" dirty="0"/>
              <a:t> et la pupille.</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oogle Shape;694;p42"/>
          <p:cNvGrpSpPr/>
          <p:nvPr/>
        </p:nvGrpSpPr>
        <p:grpSpPr>
          <a:xfrm>
            <a:off x="4824981" y="885751"/>
            <a:ext cx="3420000" cy="3387900"/>
            <a:chOff x="5168100" y="877800"/>
            <a:chExt cx="3420000" cy="3387900"/>
          </a:xfrm>
          <a:blipFill dpi="0" rotWithShape="1">
            <a:blip r:embed="rId3">
              <a:extLst>
                <a:ext uri="{28A0092B-C50C-407E-A947-70E740481C1C}">
                  <a14:useLocalDpi xmlns:a14="http://schemas.microsoft.com/office/drawing/2010/main" val="0"/>
                </a:ext>
              </a:extLst>
            </a:blip>
            <a:srcRect/>
            <a:stretch>
              <a:fillRect/>
            </a:stretch>
          </a:blipFill>
        </p:grpSpPr>
        <p:pic>
          <p:nvPicPr>
            <p:cNvPr id="7" name="Google Shape;695;p42"/>
            <p:cNvPicPr preferRelativeResize="0"/>
            <p:nvPr/>
          </p:nvPicPr>
          <p:blipFill rotWithShape="1">
            <a:blip r:embed="rId4">
              <a:alphaModFix/>
            </a:blip>
            <a:srcRect l="22583" t="686" r="22588" b="2658"/>
            <a:stretch/>
          </p:blipFill>
          <p:spPr>
            <a:xfrm>
              <a:off x="5232150" y="939900"/>
              <a:ext cx="3291900" cy="3263700"/>
            </a:xfrm>
            <a:prstGeom prst="diamond">
              <a:avLst/>
            </a:prstGeom>
            <a:grpFill/>
            <a:ln w="114300" cap="flat" cmpd="sng">
              <a:solidFill>
                <a:schemeClr val="bg2"/>
              </a:solidFill>
              <a:prstDash val="solid"/>
              <a:round/>
              <a:headEnd type="none" w="sm" len="sm"/>
              <a:tailEnd type="none" w="sm" len="sm"/>
            </a:ln>
          </p:spPr>
        </p:pic>
        <p:sp>
          <p:nvSpPr>
            <p:cNvPr id="8" name="Google Shape;696;p42"/>
            <p:cNvSpPr/>
            <p:nvPr/>
          </p:nvSpPr>
          <p:spPr>
            <a:xfrm>
              <a:off x="5168100" y="877800"/>
              <a:ext cx="3420000" cy="3387900"/>
            </a:xfrm>
            <a:prstGeom prst="diamond">
              <a:avLst/>
            </a:pr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696;p42"/>
          <p:cNvSpPr>
            <a:spLocks noChangeAspect="1"/>
          </p:cNvSpPr>
          <p:nvPr/>
        </p:nvSpPr>
        <p:spPr>
          <a:xfrm>
            <a:off x="4783223" y="844385"/>
            <a:ext cx="3503515" cy="3470631"/>
          </a:xfrm>
          <a:prstGeom prst="diamond">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p33"/>
          <p:cNvSpPr txBox="1">
            <a:spLocks/>
          </p:cNvSpPr>
          <p:nvPr/>
        </p:nvSpPr>
        <p:spPr>
          <a:xfrm>
            <a:off x="544173" y="748160"/>
            <a:ext cx="2667562" cy="292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en-US" sz="1800" dirty="0">
                <a:solidFill>
                  <a:schemeClr val="bg2"/>
                </a:solidFill>
              </a:rPr>
              <a:t>Partie backend</a:t>
            </a:r>
          </a:p>
        </p:txBody>
      </p:sp>
    </p:spTree>
    <p:extLst>
      <p:ext uri="{BB962C8B-B14F-4D97-AF65-F5344CB8AC3E}">
        <p14:creationId xmlns:p14="http://schemas.microsoft.com/office/powerpoint/2010/main" val="135164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96526" y="1067789"/>
            <a:ext cx="4936975" cy="587748"/>
          </a:xfrm>
          <a:prstGeom prst="rect">
            <a:avLst/>
          </a:prstGeom>
        </p:spPr>
        <p:txBody>
          <a:bodyPr spcFirstLastPara="1" wrap="square" lIns="91425" tIns="91425" rIns="91425" bIns="91425" anchor="ctr" anchorCtr="0">
            <a:noAutofit/>
          </a:bodyPr>
          <a:lstStyle/>
          <a:p>
            <a:pPr lvl="0"/>
            <a:r>
              <a:rPr lang="fr-FR" sz="2800" dirty="0"/>
              <a:t>Détection du clignement d’</a:t>
            </a:r>
            <a:r>
              <a:rPr lang="fr-FR" sz="2800" dirty="0" err="1"/>
              <a:t>oeil</a:t>
            </a:r>
            <a:endParaRPr sz="2800" dirty="0"/>
          </a:p>
        </p:txBody>
      </p:sp>
      <p:sp>
        <p:nvSpPr>
          <p:cNvPr id="575" name="Google Shape;575;p33"/>
          <p:cNvSpPr txBox="1">
            <a:spLocks noGrp="1"/>
          </p:cNvSpPr>
          <p:nvPr>
            <p:ph type="subTitle" idx="1"/>
          </p:nvPr>
        </p:nvSpPr>
        <p:spPr>
          <a:xfrm>
            <a:off x="291325" y="2041387"/>
            <a:ext cx="4280675" cy="2581695"/>
          </a:xfrm>
          <a:prstGeom prst="rect">
            <a:avLst/>
          </a:prstGeom>
        </p:spPr>
        <p:txBody>
          <a:bodyPr spcFirstLastPara="1" wrap="square" lIns="91425" tIns="91425" rIns="91425" bIns="91425" anchor="t" anchorCtr="0">
            <a:noAutofit/>
          </a:bodyPr>
          <a:lstStyle/>
          <a:p>
            <a:r>
              <a:rPr lang="fr-FR" sz="1600" dirty="0"/>
              <a:t>On calcule la distance cartésienne entre les points adjacents pour</a:t>
            </a:r>
            <a:br>
              <a:rPr lang="fr-FR" sz="1600" dirty="0"/>
            </a:br>
            <a:r>
              <a:rPr lang="fr-FR" sz="1600" dirty="0"/>
              <a:t>déterminer la longueur des lignes.</a:t>
            </a:r>
          </a:p>
          <a:p>
            <a:endParaRPr lang="fr-FR" sz="1600" dirty="0"/>
          </a:p>
          <a:p>
            <a:r>
              <a:rPr lang="fr-FR" sz="1600" dirty="0"/>
              <a:t>On calcule le rapport des deux distances.</a:t>
            </a:r>
          </a:p>
          <a:p>
            <a:pPr marL="139700" indent="0">
              <a:buNone/>
            </a:pPr>
            <a:endParaRPr lang="fr-FR" sz="1600" dirty="0"/>
          </a:p>
          <a:p>
            <a:r>
              <a:rPr lang="fr-FR" sz="1600" dirty="0"/>
              <a:t>Un seuil est fixé et celui ci est comparé au rapport pour déterminer le clignement de l'</a:t>
            </a:r>
            <a:r>
              <a:rPr lang="fr-FR" sz="1600" dirty="0" err="1"/>
              <a:t>oeil</a:t>
            </a:r>
            <a:r>
              <a:rPr lang="fr-FR" sz="1600" dirty="0"/>
              <a:t>.</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980;p52"/>
          <p:cNvSpPr>
            <a:spLocks noChangeAspect="1"/>
          </p:cNvSpPr>
          <p:nvPr/>
        </p:nvSpPr>
        <p:spPr>
          <a:xfrm>
            <a:off x="4724400" y="2168435"/>
            <a:ext cx="3313611" cy="1436914"/>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0;p52"/>
          <p:cNvSpPr>
            <a:spLocks noChangeAspect="1"/>
          </p:cNvSpPr>
          <p:nvPr/>
        </p:nvSpPr>
        <p:spPr>
          <a:xfrm>
            <a:off x="4724401" y="2168435"/>
            <a:ext cx="3313612" cy="1436914"/>
          </a:xfrm>
          <a:prstGeom prst="trapezoid">
            <a:avLst>
              <a:gd name="adj" fmla="val 25000"/>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p33"/>
          <p:cNvSpPr txBox="1">
            <a:spLocks/>
          </p:cNvSpPr>
          <p:nvPr/>
        </p:nvSpPr>
        <p:spPr>
          <a:xfrm>
            <a:off x="496526" y="681939"/>
            <a:ext cx="2667562" cy="292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en-US" sz="1800" dirty="0">
                <a:solidFill>
                  <a:schemeClr val="bg2"/>
                </a:solidFill>
              </a:rPr>
              <a:t>Partie backend</a:t>
            </a:r>
          </a:p>
        </p:txBody>
      </p:sp>
    </p:spTree>
    <p:extLst>
      <p:ext uri="{BB962C8B-B14F-4D97-AF65-F5344CB8AC3E}">
        <p14:creationId xmlns:p14="http://schemas.microsoft.com/office/powerpoint/2010/main" val="247231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87819" y="828149"/>
            <a:ext cx="5537216" cy="587748"/>
          </a:xfrm>
          <a:prstGeom prst="rect">
            <a:avLst/>
          </a:prstGeom>
        </p:spPr>
        <p:txBody>
          <a:bodyPr spcFirstLastPara="1" wrap="square" lIns="91425" tIns="91425" rIns="91425" bIns="91425" anchor="ctr" anchorCtr="0">
            <a:noAutofit/>
          </a:bodyPr>
          <a:lstStyle/>
          <a:p>
            <a:pPr lvl="0"/>
            <a:r>
              <a:rPr lang="fr-FR" sz="2800" dirty="0"/>
              <a:t>Détection de la direction du regard</a:t>
            </a:r>
            <a:endParaRPr sz="2800" dirty="0"/>
          </a:p>
        </p:txBody>
      </p:sp>
      <p:sp>
        <p:nvSpPr>
          <p:cNvPr id="575" name="Google Shape;575;p33"/>
          <p:cNvSpPr txBox="1">
            <a:spLocks noGrp="1"/>
          </p:cNvSpPr>
          <p:nvPr>
            <p:ph type="subTitle" idx="1"/>
          </p:nvPr>
        </p:nvSpPr>
        <p:spPr>
          <a:xfrm>
            <a:off x="300033" y="1654629"/>
            <a:ext cx="4515806" cy="2969622"/>
          </a:xfrm>
          <a:prstGeom prst="rect">
            <a:avLst/>
          </a:prstGeom>
        </p:spPr>
        <p:txBody>
          <a:bodyPr spcFirstLastPara="1" wrap="square" lIns="91425" tIns="91425" rIns="91425" bIns="91425" anchor="t" anchorCtr="0">
            <a:noAutofit/>
          </a:bodyPr>
          <a:lstStyle/>
          <a:p>
            <a:r>
              <a:rPr lang="fr-FR" sz="1600" dirty="0"/>
              <a:t>On utilise la délimitation qu'on a fait précédemment en la divisant en quatre parties égales.</a:t>
            </a:r>
          </a:p>
          <a:p>
            <a:pPr marL="139700" indent="0">
              <a:buNone/>
            </a:pPr>
            <a:endParaRPr lang="fr-FR" sz="1600" dirty="0"/>
          </a:p>
          <a:p>
            <a:r>
              <a:rPr lang="fr-FR" sz="1600" dirty="0"/>
              <a:t>On utilise OpenCV pour calculer les "uns" dans la matrice. </a:t>
            </a:r>
          </a:p>
          <a:p>
            <a:endParaRPr lang="fr-FR" sz="1600" dirty="0"/>
          </a:p>
          <a:p>
            <a:r>
              <a:rPr lang="fr-FR" sz="1600" dirty="0"/>
              <a:t>On applique le masque et le seuil pour délimiter l'</a:t>
            </a:r>
            <a:r>
              <a:rPr lang="fr-FR" sz="1600" dirty="0" err="1"/>
              <a:t>oeil</a:t>
            </a:r>
            <a:r>
              <a:rPr lang="fr-FR" sz="1600" dirty="0"/>
              <a:t> et la pupille.</a:t>
            </a:r>
          </a:p>
          <a:p>
            <a:endParaRPr lang="fr-FR" sz="1600" dirty="0"/>
          </a:p>
          <a:p>
            <a:r>
              <a:rPr lang="fr-FR" sz="1600" dirty="0"/>
              <a:t> Il suffit de comparer les quartes parties et déduire la direction.</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980;p52"/>
          <p:cNvSpPr>
            <a:spLocks noChangeAspect="1"/>
          </p:cNvSpPr>
          <p:nvPr/>
        </p:nvSpPr>
        <p:spPr>
          <a:xfrm>
            <a:off x="4929052" y="1987142"/>
            <a:ext cx="3259877" cy="1703299"/>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0;p52"/>
          <p:cNvSpPr/>
          <p:nvPr/>
        </p:nvSpPr>
        <p:spPr>
          <a:xfrm>
            <a:off x="4929052" y="1987142"/>
            <a:ext cx="3259878" cy="1703299"/>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083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87819" y="828149"/>
            <a:ext cx="5537216" cy="587748"/>
          </a:xfrm>
          <a:prstGeom prst="rect">
            <a:avLst/>
          </a:prstGeom>
        </p:spPr>
        <p:txBody>
          <a:bodyPr spcFirstLastPara="1" wrap="square" lIns="91425" tIns="91425" rIns="91425" bIns="91425" anchor="ctr" anchorCtr="0">
            <a:noAutofit/>
          </a:bodyPr>
          <a:lstStyle/>
          <a:p>
            <a:pPr lvl="0"/>
            <a:r>
              <a:rPr lang="fr-FR" sz="2800" dirty="0"/>
              <a:t>Détection de la bouche</a:t>
            </a:r>
            <a:endParaRPr sz="2800" dirty="0"/>
          </a:p>
        </p:txBody>
      </p:sp>
      <p:sp>
        <p:nvSpPr>
          <p:cNvPr id="575" name="Google Shape;575;p33"/>
          <p:cNvSpPr txBox="1">
            <a:spLocks noGrp="1"/>
          </p:cNvSpPr>
          <p:nvPr>
            <p:ph type="subTitle" idx="1"/>
          </p:nvPr>
        </p:nvSpPr>
        <p:spPr>
          <a:xfrm>
            <a:off x="300033" y="1654629"/>
            <a:ext cx="4515806" cy="2969622"/>
          </a:xfrm>
          <a:prstGeom prst="rect">
            <a:avLst/>
          </a:prstGeom>
        </p:spPr>
        <p:txBody>
          <a:bodyPr spcFirstLastPara="1" wrap="square" lIns="91425" tIns="91425" rIns="91425" bIns="91425" anchor="t" anchorCtr="0">
            <a:noAutofit/>
          </a:bodyPr>
          <a:lstStyle/>
          <a:p>
            <a:r>
              <a:rPr lang="fr-FR" sz="1600" dirty="0"/>
              <a:t>On utilise le même principe que la détection du clignement de l’</a:t>
            </a:r>
            <a:r>
              <a:rPr lang="fr-FR" sz="1600" dirty="0" err="1"/>
              <a:t>oeil</a:t>
            </a:r>
            <a:r>
              <a:rPr lang="fr-FR" sz="1600" dirty="0"/>
              <a:t>.</a:t>
            </a:r>
          </a:p>
          <a:p>
            <a:endParaRPr lang="fr-FR" sz="1600" dirty="0"/>
          </a:p>
          <a:p>
            <a:r>
              <a:rPr lang="fr-FR" sz="1600" dirty="0"/>
              <a:t>On utilise Mediapipe au lieu de dlib pour raisons de précision.</a:t>
            </a:r>
          </a:p>
          <a:p>
            <a:endParaRPr lang="fr-FR" sz="1600" dirty="0"/>
          </a:p>
          <a:p>
            <a:r>
              <a:rPr lang="fr-FR" sz="1600" dirty="0"/>
              <a:t>On prend 6 points pour calculer les distances euclidiennes.</a:t>
            </a:r>
          </a:p>
          <a:p>
            <a:endParaRPr lang="fr-FR" sz="1600" dirty="0"/>
          </a:p>
          <a:p>
            <a:r>
              <a:rPr lang="fr-FR" sz="1600" dirty="0"/>
              <a:t> On fixe un seuil et le compare à la moyenne calculé.</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Google Shape;980;p52"/>
          <p:cNvSpPr>
            <a:spLocks noChangeAspect="1"/>
          </p:cNvSpPr>
          <p:nvPr/>
        </p:nvSpPr>
        <p:spPr>
          <a:xfrm>
            <a:off x="4938696" y="1987142"/>
            <a:ext cx="3259877" cy="1703299"/>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0;p52"/>
          <p:cNvSpPr/>
          <p:nvPr/>
        </p:nvSpPr>
        <p:spPr>
          <a:xfrm>
            <a:off x="4929052" y="1987142"/>
            <a:ext cx="3259878" cy="1703299"/>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33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5" name="Google Shape;575;p33"/>
          <p:cNvSpPr txBox="1">
            <a:spLocks noGrp="1"/>
          </p:cNvSpPr>
          <p:nvPr>
            <p:ph type="subTitle" idx="1"/>
          </p:nvPr>
        </p:nvSpPr>
        <p:spPr>
          <a:xfrm>
            <a:off x="300033" y="1919140"/>
            <a:ext cx="4515806" cy="2969622"/>
          </a:xfrm>
          <a:prstGeom prst="rect">
            <a:avLst/>
          </a:prstGeom>
        </p:spPr>
        <p:txBody>
          <a:bodyPr spcFirstLastPara="1" wrap="square" lIns="91425" tIns="91425" rIns="91425" bIns="91425" anchor="t" anchorCtr="0">
            <a:noAutofit/>
          </a:bodyPr>
          <a:lstStyle/>
          <a:p>
            <a:r>
              <a:rPr lang="fr-FR" sz="1800" dirty="0"/>
              <a:t>L'interface graphique a une structure simple: Un bouton pour lancer l'application, un autre pour l'arrêter, et un menu déroulant pour choisir le thème.</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574;p33"/>
          <p:cNvSpPr txBox="1">
            <a:spLocks/>
          </p:cNvSpPr>
          <p:nvPr/>
        </p:nvSpPr>
        <p:spPr>
          <a:xfrm>
            <a:off x="527725" y="946548"/>
            <a:ext cx="4431804" cy="587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fr-FR" sz="2400" dirty="0"/>
              <a:t>Interface graphique</a:t>
            </a:r>
          </a:p>
        </p:txBody>
      </p:sp>
      <p:sp>
        <p:nvSpPr>
          <p:cNvPr id="18" name="Google Shape;980;p52"/>
          <p:cNvSpPr>
            <a:spLocks/>
          </p:cNvSpPr>
          <p:nvPr/>
        </p:nvSpPr>
        <p:spPr>
          <a:xfrm rot="10800000">
            <a:off x="5103222" y="1074959"/>
            <a:ext cx="3265712" cy="2882538"/>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0;p52"/>
          <p:cNvSpPr/>
          <p:nvPr/>
        </p:nvSpPr>
        <p:spPr>
          <a:xfrm rot="10800000">
            <a:off x="5103219" y="1074957"/>
            <a:ext cx="3265713" cy="2882540"/>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4;p33"/>
          <p:cNvSpPr txBox="1">
            <a:spLocks/>
          </p:cNvSpPr>
          <p:nvPr/>
        </p:nvSpPr>
        <p:spPr>
          <a:xfrm>
            <a:off x="544173" y="748160"/>
            <a:ext cx="2667562" cy="292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en-US" sz="1800" dirty="0">
                <a:solidFill>
                  <a:schemeClr val="bg2"/>
                </a:solidFill>
              </a:rPr>
              <a:t>Partie frontend</a:t>
            </a:r>
          </a:p>
        </p:txBody>
      </p:sp>
    </p:spTree>
    <p:extLst>
      <p:ext uri="{BB962C8B-B14F-4D97-AF65-F5344CB8AC3E}">
        <p14:creationId xmlns:p14="http://schemas.microsoft.com/office/powerpoint/2010/main" val="2685165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87819" y="803363"/>
            <a:ext cx="4431804" cy="587748"/>
          </a:xfrm>
          <a:prstGeom prst="rect">
            <a:avLst/>
          </a:prstGeom>
        </p:spPr>
        <p:txBody>
          <a:bodyPr spcFirstLastPara="1" wrap="square" lIns="91425" tIns="91425" rIns="91425" bIns="91425" anchor="ctr" anchorCtr="0">
            <a:noAutofit/>
          </a:bodyPr>
          <a:lstStyle/>
          <a:p>
            <a:pPr lvl="0"/>
            <a:r>
              <a:rPr lang="fr-FR" sz="2400" dirty="0"/>
              <a:t>L’application</a:t>
            </a:r>
            <a:endParaRPr sz="2400" dirty="0"/>
          </a:p>
        </p:txBody>
      </p:sp>
      <p:sp>
        <p:nvSpPr>
          <p:cNvPr id="575" name="Google Shape;575;p33"/>
          <p:cNvSpPr txBox="1">
            <a:spLocks noGrp="1"/>
          </p:cNvSpPr>
          <p:nvPr>
            <p:ph type="subTitle" idx="1"/>
          </p:nvPr>
        </p:nvSpPr>
        <p:spPr>
          <a:xfrm>
            <a:off x="208594" y="1339687"/>
            <a:ext cx="4711029" cy="3301032"/>
          </a:xfrm>
          <a:prstGeom prst="rect">
            <a:avLst/>
          </a:prstGeom>
        </p:spPr>
        <p:txBody>
          <a:bodyPr spcFirstLastPara="1" wrap="square" lIns="91425" tIns="91425" rIns="91425" bIns="91425" anchor="t" anchorCtr="0">
            <a:noAutofit/>
          </a:bodyPr>
          <a:lstStyle/>
          <a:p>
            <a:r>
              <a:rPr lang="fr-FR" sz="1500" dirty="0"/>
              <a:t>On a opté pour une application web monopage pour faciliter l'usage et rendre l'expérience plus fluide. </a:t>
            </a:r>
          </a:p>
          <a:p>
            <a:pPr marL="139700" indent="0">
              <a:buNone/>
            </a:pPr>
            <a:endParaRPr lang="fr-FR" sz="1500" dirty="0"/>
          </a:p>
          <a:p>
            <a:r>
              <a:rPr lang="fr-FR" sz="1500" dirty="0"/>
              <a:t>La première section est utilisée comme page d'accueil.</a:t>
            </a:r>
          </a:p>
          <a:p>
            <a:endParaRPr lang="fr-FR" sz="1500" dirty="0"/>
          </a:p>
          <a:p>
            <a:r>
              <a:rPr lang="fr-FR" sz="1500" dirty="0"/>
              <a:t>La deuxième section contient une description de l'ensemble des actions que l'utilisateur peut effectuer.</a:t>
            </a:r>
          </a:p>
          <a:p>
            <a:endParaRPr lang="fr-FR" sz="1500" dirty="0"/>
          </a:p>
          <a:p>
            <a:r>
              <a:rPr lang="fr-FR" sz="1500" dirty="0"/>
              <a:t>La troisième section contient un aperçu du livestream et des statistiques de la session courante.</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Google Shape;980;p52"/>
          <p:cNvSpPr>
            <a:spLocks noChangeAspect="1"/>
          </p:cNvSpPr>
          <p:nvPr/>
        </p:nvSpPr>
        <p:spPr>
          <a:xfrm>
            <a:off x="5154960" y="2629821"/>
            <a:ext cx="3438444" cy="1767523"/>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0;p52"/>
          <p:cNvSpPr/>
          <p:nvPr/>
        </p:nvSpPr>
        <p:spPr>
          <a:xfrm>
            <a:off x="5154960" y="2629821"/>
            <a:ext cx="3438444" cy="1767523"/>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0;p52"/>
          <p:cNvSpPr>
            <a:spLocks noChangeAspect="1"/>
          </p:cNvSpPr>
          <p:nvPr/>
        </p:nvSpPr>
        <p:spPr>
          <a:xfrm rot="10800000">
            <a:off x="5185398" y="751942"/>
            <a:ext cx="3377567" cy="1764792"/>
          </a:xfrm>
          <a:prstGeom prst="trapezoid">
            <a:avLst>
              <a:gd name="adj" fmla="val 25000"/>
            </a:avLst>
          </a:prstGeom>
          <a:blipFill dpi="0" rotWithShape="1">
            <a:blip r:embed="rId4">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0;p52"/>
          <p:cNvSpPr/>
          <p:nvPr/>
        </p:nvSpPr>
        <p:spPr>
          <a:xfrm rot="10800000">
            <a:off x="5179478" y="751940"/>
            <a:ext cx="3383487" cy="1764793"/>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4;p33"/>
          <p:cNvSpPr txBox="1">
            <a:spLocks/>
          </p:cNvSpPr>
          <p:nvPr/>
        </p:nvSpPr>
        <p:spPr>
          <a:xfrm>
            <a:off x="487819" y="606690"/>
            <a:ext cx="2667562" cy="292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r>
              <a:rPr lang="en-US" sz="1800" dirty="0">
                <a:solidFill>
                  <a:schemeClr val="bg2"/>
                </a:solidFill>
              </a:rPr>
              <a:t>Partie frontend</a:t>
            </a:r>
          </a:p>
        </p:txBody>
      </p:sp>
    </p:spTree>
    <p:extLst>
      <p:ext uri="{BB962C8B-B14F-4D97-AF65-F5344CB8AC3E}">
        <p14:creationId xmlns:p14="http://schemas.microsoft.com/office/powerpoint/2010/main" val="1423919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980;p52"/>
          <p:cNvSpPr>
            <a:spLocks noChangeAspect="1"/>
          </p:cNvSpPr>
          <p:nvPr/>
        </p:nvSpPr>
        <p:spPr>
          <a:xfrm>
            <a:off x="444137" y="692465"/>
            <a:ext cx="5077097" cy="3887727"/>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p:cNvSpPr>
            <a:spLocks noGrp="1"/>
          </p:cNvSpPr>
          <p:nvPr>
            <p:ph type="title"/>
          </p:nvPr>
        </p:nvSpPr>
        <p:spPr>
          <a:xfrm>
            <a:off x="5451565" y="865920"/>
            <a:ext cx="2603863" cy="572700"/>
          </a:xfrm>
        </p:spPr>
        <p:txBody>
          <a:bodyPr/>
          <a:lstStyle/>
          <a:p>
            <a:r>
              <a:rPr lang="fr-FR" dirty="0"/>
              <a:t>Diagramme d’activité</a:t>
            </a:r>
            <a:endParaRPr lang="en-US" dirty="0"/>
          </a:p>
        </p:txBody>
      </p:sp>
      <p:sp>
        <p:nvSpPr>
          <p:cNvPr id="10" name="Google Shape;980;p52"/>
          <p:cNvSpPr>
            <a:spLocks noChangeAspect="1"/>
          </p:cNvSpPr>
          <p:nvPr/>
        </p:nvSpPr>
        <p:spPr>
          <a:xfrm>
            <a:off x="444137" y="692464"/>
            <a:ext cx="5077097" cy="3887727"/>
          </a:xfrm>
          <a:prstGeom prst="trapezoid">
            <a:avLst>
              <a:gd name="adj" fmla="val 25000"/>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716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64000">
              <a:schemeClr val="tx2"/>
            </a:gs>
            <a:gs pos="100000">
              <a:schemeClr val="tx1"/>
            </a:gs>
          </a:gsLst>
          <a:lin ang="2700006" scaled="0"/>
        </a:gradFill>
        <a:effectLst/>
      </p:bgPr>
    </p:bg>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78377" y="2136262"/>
            <a:ext cx="8717281" cy="1130515"/>
          </a:xfrm>
          <a:prstGeom prst="rect">
            <a:avLst/>
          </a:prstGeom>
        </p:spPr>
        <p:txBody>
          <a:bodyPr spcFirstLastPara="1" wrap="square" lIns="91425" tIns="91425" rIns="91425" bIns="91425" anchor="ctr" anchorCtr="0">
            <a:noAutofit/>
          </a:bodyPr>
          <a:lstStyle/>
          <a:p>
            <a:pPr lvl="0"/>
            <a:r>
              <a:rPr lang="fr-FR" sz="2800" dirty="0">
                <a:solidFill>
                  <a:schemeClr val="bg1"/>
                </a:solidFill>
              </a:rPr>
              <a:t>Les problèmes rencontrés</a:t>
            </a:r>
            <a:endParaRPr sz="2800" dirty="0">
              <a:solidFill>
                <a:schemeClr val="bg1"/>
              </a:solidFill>
            </a:endParaRPr>
          </a:p>
        </p:txBody>
      </p:sp>
    </p:spTree>
    <p:extLst>
      <p:ext uri="{BB962C8B-B14F-4D97-AF65-F5344CB8AC3E}">
        <p14:creationId xmlns:p14="http://schemas.microsoft.com/office/powerpoint/2010/main" val="2387961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68931" y="525414"/>
            <a:ext cx="6222819" cy="764830"/>
          </a:xfrm>
          <a:prstGeom prst="rect">
            <a:avLst/>
          </a:prstGeom>
        </p:spPr>
        <p:txBody>
          <a:bodyPr spcFirstLastPara="1" wrap="square" lIns="91425" tIns="91425" rIns="91425" bIns="91425" anchor="ctr" anchorCtr="0">
            <a:noAutofit/>
          </a:bodyPr>
          <a:lstStyle/>
          <a:p>
            <a:pPr lvl="0"/>
            <a:r>
              <a:rPr lang="fr-FR" sz="2000" dirty="0"/>
              <a:t>Proposition #1</a:t>
            </a:r>
            <a:endParaRPr sz="2000" dirty="0"/>
          </a:p>
        </p:txBody>
      </p:sp>
      <p:sp>
        <p:nvSpPr>
          <p:cNvPr id="575" name="Google Shape;575;p33"/>
          <p:cNvSpPr txBox="1">
            <a:spLocks noGrp="1"/>
          </p:cNvSpPr>
          <p:nvPr>
            <p:ph type="subTitle" idx="1"/>
          </p:nvPr>
        </p:nvSpPr>
        <p:spPr>
          <a:xfrm>
            <a:off x="247782" y="1131024"/>
            <a:ext cx="4750938" cy="3531581"/>
          </a:xfrm>
          <a:prstGeom prst="rect">
            <a:avLst/>
          </a:prstGeom>
        </p:spPr>
        <p:txBody>
          <a:bodyPr spcFirstLastPara="1" wrap="square" lIns="91425" tIns="91425" rIns="91425" bIns="91425" anchor="t" anchorCtr="0">
            <a:noAutofit/>
          </a:bodyPr>
          <a:lstStyle/>
          <a:p>
            <a:r>
              <a:rPr lang="fr-FR" sz="1600" dirty="0"/>
              <a:t>On utilise la librairie WebGazer pour contrôler le curseur.</a:t>
            </a:r>
          </a:p>
          <a:p>
            <a:pPr marL="139700" indent="0">
              <a:buNone/>
            </a:pPr>
            <a:endParaRPr lang="fr-FR" sz="1600" dirty="0"/>
          </a:p>
          <a:p>
            <a:r>
              <a:rPr lang="fr-FR" sz="1600" dirty="0"/>
              <a:t>Problème d ’usage étroit en terme de portée (navigateur uniquement) et de manque de précision malgré nos efforts de calibration.</a:t>
            </a:r>
          </a:p>
          <a:p>
            <a:endParaRPr lang="fr-FR" sz="1600" dirty="0"/>
          </a:p>
          <a:p>
            <a:r>
              <a:rPr lang="fr-FR" sz="1600" dirty="0"/>
              <a:t>Problème d ’usage étroit  en terme de fonctionnalités (pas de détection de clignement d ’</a:t>
            </a:r>
            <a:r>
              <a:rPr lang="fr-FR" sz="1600" dirty="0" err="1"/>
              <a:t>oeil</a:t>
            </a:r>
            <a:r>
              <a:rPr lang="fr-FR" sz="1600" dirty="0"/>
              <a:t>)</a:t>
            </a:r>
          </a:p>
          <a:p>
            <a:endParaRPr lang="fr-FR" sz="1600" dirty="0"/>
          </a:p>
          <a:p>
            <a:r>
              <a:rPr lang="fr-FR" sz="1600" dirty="0"/>
              <a:t>Données de calibration perdus si vous effacez les données du navigateur.</a:t>
            </a:r>
          </a:p>
          <a:p>
            <a:endParaRPr lang="fr-FR" sz="1600" dirty="0"/>
          </a:p>
          <a:p>
            <a:pPr marL="139700" indent="0">
              <a:buNone/>
            </a:pPr>
            <a:r>
              <a:rPr lang="fr-FR" sz="1600" dirty="0"/>
              <a:t>.</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Google Shape;980;p52"/>
          <p:cNvSpPr>
            <a:spLocks/>
          </p:cNvSpPr>
          <p:nvPr/>
        </p:nvSpPr>
        <p:spPr>
          <a:xfrm>
            <a:off x="4998720" y="1443392"/>
            <a:ext cx="3586060" cy="2592059"/>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0;p52"/>
          <p:cNvSpPr/>
          <p:nvPr/>
        </p:nvSpPr>
        <p:spPr>
          <a:xfrm>
            <a:off x="4998720" y="1443392"/>
            <a:ext cx="3586060" cy="2592059"/>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901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583611" y="602416"/>
            <a:ext cx="6222819" cy="764830"/>
          </a:xfrm>
          <a:prstGeom prst="rect">
            <a:avLst/>
          </a:prstGeom>
        </p:spPr>
        <p:txBody>
          <a:bodyPr spcFirstLastPara="1" wrap="square" lIns="91425" tIns="91425" rIns="91425" bIns="91425" anchor="ctr" anchorCtr="0">
            <a:noAutofit/>
          </a:bodyPr>
          <a:lstStyle/>
          <a:p>
            <a:pPr lvl="0"/>
            <a:r>
              <a:rPr lang="fr-FR" sz="2000" dirty="0"/>
              <a:t>Proposition #2</a:t>
            </a:r>
            <a:endParaRPr sz="2000" dirty="0"/>
          </a:p>
        </p:txBody>
      </p:sp>
      <p:sp>
        <p:nvSpPr>
          <p:cNvPr id="575" name="Google Shape;575;p33"/>
          <p:cNvSpPr txBox="1">
            <a:spLocks noGrp="1"/>
          </p:cNvSpPr>
          <p:nvPr>
            <p:ph type="subTitle" idx="1"/>
          </p:nvPr>
        </p:nvSpPr>
        <p:spPr>
          <a:xfrm>
            <a:off x="247782" y="1367246"/>
            <a:ext cx="4750938" cy="3298893"/>
          </a:xfrm>
          <a:prstGeom prst="rect">
            <a:avLst/>
          </a:prstGeom>
        </p:spPr>
        <p:txBody>
          <a:bodyPr spcFirstLastPara="1" wrap="square" lIns="91425" tIns="91425" rIns="91425" bIns="91425" anchor="t" anchorCtr="0">
            <a:noAutofit/>
          </a:bodyPr>
          <a:lstStyle/>
          <a:p>
            <a:r>
              <a:rPr lang="fr-FR" sz="1600" dirty="0"/>
              <a:t>On utilise l’outil OpenFace pour générer le vecteur regard en coordonnées réels et le sauvegarder dans un fichier csv.</a:t>
            </a:r>
          </a:p>
          <a:p>
            <a:endParaRPr lang="fr-FR" sz="1600" dirty="0"/>
          </a:p>
          <a:p>
            <a:r>
              <a:rPr lang="fr-FR" sz="1600" dirty="0"/>
              <a:t>On calcule la distance entre l’utilisateur et l’écran.</a:t>
            </a:r>
          </a:p>
          <a:p>
            <a:endParaRPr lang="fr-FR" sz="1600" dirty="0"/>
          </a:p>
          <a:p>
            <a:r>
              <a:rPr lang="fr-FR" sz="1600" dirty="0"/>
              <a:t>On projette le vecteur regard sur l’ écran pour obtenir les coordonnées.</a:t>
            </a:r>
          </a:p>
          <a:p>
            <a:endParaRPr lang="fr-FR" sz="1600" dirty="0"/>
          </a:p>
          <a:p>
            <a:r>
              <a:rPr lang="fr-FR" sz="1600" dirty="0"/>
              <a:t> Problème de parallélisme entre la lecture et l’écriture des coordonnées d’un même fichier .</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Google Shape;980;p52"/>
          <p:cNvSpPr>
            <a:spLocks/>
          </p:cNvSpPr>
          <p:nvPr/>
        </p:nvSpPr>
        <p:spPr>
          <a:xfrm>
            <a:off x="4998719" y="1443392"/>
            <a:ext cx="3548275" cy="2592059"/>
          </a:xfrm>
          <a:prstGeom prst="trapezoid">
            <a:avLst>
              <a:gd name="adj" fmla="val 25000"/>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0;p52"/>
          <p:cNvSpPr/>
          <p:nvPr/>
        </p:nvSpPr>
        <p:spPr>
          <a:xfrm>
            <a:off x="4998720" y="1443392"/>
            <a:ext cx="3548274" cy="2592059"/>
          </a:xfrm>
          <a:prstGeom prst="trapezoid">
            <a:avLst>
              <a:gd name="adj" fmla="val 25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0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1"/>
          <p:cNvSpPr txBox="1">
            <a:spLocks noGrp="1"/>
          </p:cNvSpPr>
          <p:nvPr>
            <p:ph type="subTitle" idx="1"/>
          </p:nvPr>
        </p:nvSpPr>
        <p:spPr>
          <a:xfrm>
            <a:off x="1668988" y="2324170"/>
            <a:ext cx="2391386" cy="44385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Une brève récapitulation des progrés dans le domaine du HCI</a:t>
            </a:r>
            <a:endParaRPr dirty="0"/>
          </a:p>
        </p:txBody>
      </p:sp>
      <p:sp>
        <p:nvSpPr>
          <p:cNvPr id="529" name="Google Shape;529;p31"/>
          <p:cNvSpPr txBox="1">
            <a:spLocks noGrp="1"/>
          </p:cNvSpPr>
          <p:nvPr>
            <p:ph type="title"/>
          </p:nvPr>
        </p:nvSpPr>
        <p:spPr>
          <a:xfrm>
            <a:off x="1723974" y="1520538"/>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Historique</a:t>
            </a:r>
            <a:endParaRPr dirty="0"/>
          </a:p>
        </p:txBody>
      </p:sp>
      <p:sp>
        <p:nvSpPr>
          <p:cNvPr id="530" name="Google Shape;530;p31"/>
          <p:cNvSpPr txBox="1">
            <a:spLocks noGrp="1"/>
          </p:cNvSpPr>
          <p:nvPr>
            <p:ph type="title" idx="2"/>
          </p:nvPr>
        </p:nvSpPr>
        <p:spPr>
          <a:xfrm>
            <a:off x="1028275" y="1487688"/>
            <a:ext cx="728700" cy="593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01</a:t>
            </a:r>
            <a:endParaRPr dirty="0"/>
          </a:p>
        </p:txBody>
      </p:sp>
      <p:sp>
        <p:nvSpPr>
          <p:cNvPr id="531" name="Google Shape;531;p31"/>
          <p:cNvSpPr txBox="1">
            <a:spLocks noGrp="1"/>
          </p:cNvSpPr>
          <p:nvPr>
            <p:ph type="title" idx="3"/>
          </p:nvPr>
        </p:nvSpPr>
        <p:spPr>
          <a:xfrm>
            <a:off x="720000" y="5974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Points de la présentation</a:t>
            </a:r>
            <a:endParaRPr dirty="0"/>
          </a:p>
        </p:txBody>
      </p:sp>
      <p:sp>
        <p:nvSpPr>
          <p:cNvPr id="532" name="Google Shape;532;p31"/>
          <p:cNvSpPr txBox="1">
            <a:spLocks noGrp="1"/>
          </p:cNvSpPr>
          <p:nvPr>
            <p:ph type="title" idx="4"/>
          </p:nvPr>
        </p:nvSpPr>
        <p:spPr>
          <a:xfrm>
            <a:off x="1723973" y="3073134"/>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Outils</a:t>
            </a:r>
            <a:br>
              <a:rPr lang="en" dirty="0"/>
            </a:br>
            <a:r>
              <a:rPr lang="en" dirty="0"/>
              <a:t>utilisées</a:t>
            </a:r>
            <a:endParaRPr dirty="0"/>
          </a:p>
        </p:txBody>
      </p:sp>
      <p:sp>
        <p:nvSpPr>
          <p:cNvPr id="533" name="Google Shape;533;p31"/>
          <p:cNvSpPr txBox="1">
            <a:spLocks noGrp="1"/>
          </p:cNvSpPr>
          <p:nvPr>
            <p:ph type="title" idx="5"/>
          </p:nvPr>
        </p:nvSpPr>
        <p:spPr>
          <a:xfrm>
            <a:off x="1028275" y="3040284"/>
            <a:ext cx="728700" cy="593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534" name="Google Shape;534;p31"/>
          <p:cNvSpPr txBox="1">
            <a:spLocks noGrp="1"/>
          </p:cNvSpPr>
          <p:nvPr>
            <p:ph type="subTitle" idx="6"/>
          </p:nvPr>
        </p:nvSpPr>
        <p:spPr>
          <a:xfrm>
            <a:off x="1723973" y="3925518"/>
            <a:ext cx="2412597"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Une description des technologies qu’on a intégré dans notre projet</a:t>
            </a:r>
            <a:endParaRPr dirty="0"/>
          </a:p>
        </p:txBody>
      </p:sp>
      <p:sp>
        <p:nvSpPr>
          <p:cNvPr id="535" name="Google Shape;535;p31"/>
          <p:cNvSpPr txBox="1">
            <a:spLocks noGrp="1"/>
          </p:cNvSpPr>
          <p:nvPr>
            <p:ph type="title" idx="7"/>
          </p:nvPr>
        </p:nvSpPr>
        <p:spPr>
          <a:xfrm>
            <a:off x="5812325" y="1495856"/>
            <a:ext cx="254546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Eye tracking</a:t>
            </a:r>
            <a:endParaRPr dirty="0"/>
          </a:p>
        </p:txBody>
      </p:sp>
      <p:sp>
        <p:nvSpPr>
          <p:cNvPr id="536" name="Google Shape;536;p31"/>
          <p:cNvSpPr txBox="1">
            <a:spLocks noGrp="1"/>
          </p:cNvSpPr>
          <p:nvPr>
            <p:ph type="title" idx="8"/>
          </p:nvPr>
        </p:nvSpPr>
        <p:spPr>
          <a:xfrm>
            <a:off x="5083625" y="1458509"/>
            <a:ext cx="728700" cy="593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537" name="Google Shape;537;p31"/>
          <p:cNvSpPr txBox="1">
            <a:spLocks noGrp="1"/>
          </p:cNvSpPr>
          <p:nvPr>
            <p:ph type="subTitle" idx="9"/>
          </p:nvPr>
        </p:nvSpPr>
        <p:spPr>
          <a:xfrm>
            <a:off x="5812325" y="2334998"/>
            <a:ext cx="23364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Une vue d’ensemble du fonctionnement des eye-trackers</a:t>
            </a:r>
            <a:endParaRPr dirty="0"/>
          </a:p>
        </p:txBody>
      </p:sp>
      <p:sp>
        <p:nvSpPr>
          <p:cNvPr id="538" name="Google Shape;538;p31"/>
          <p:cNvSpPr txBox="1">
            <a:spLocks noGrp="1"/>
          </p:cNvSpPr>
          <p:nvPr>
            <p:ph type="title" idx="13"/>
          </p:nvPr>
        </p:nvSpPr>
        <p:spPr>
          <a:xfrm>
            <a:off x="5812325" y="3073134"/>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Implémentation</a:t>
            </a:r>
            <a:endParaRPr dirty="0"/>
          </a:p>
        </p:txBody>
      </p:sp>
      <p:sp>
        <p:nvSpPr>
          <p:cNvPr id="539" name="Google Shape;539;p31"/>
          <p:cNvSpPr txBox="1">
            <a:spLocks noGrp="1"/>
          </p:cNvSpPr>
          <p:nvPr>
            <p:ph type="title" idx="14"/>
          </p:nvPr>
        </p:nvSpPr>
        <p:spPr>
          <a:xfrm>
            <a:off x="5050625" y="3040284"/>
            <a:ext cx="728700" cy="593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04</a:t>
            </a:r>
            <a:endParaRPr dirty="0"/>
          </a:p>
        </p:txBody>
      </p:sp>
      <p:sp>
        <p:nvSpPr>
          <p:cNvPr id="540" name="Google Shape;540;p31"/>
          <p:cNvSpPr txBox="1">
            <a:spLocks noGrp="1"/>
          </p:cNvSpPr>
          <p:nvPr>
            <p:ph type="subTitle" idx="15"/>
          </p:nvPr>
        </p:nvSpPr>
        <p:spPr>
          <a:xfrm>
            <a:off x="5779325" y="3728868"/>
            <a:ext cx="23364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Les différentes étapes de la réalisation du PFE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653280" y="602416"/>
            <a:ext cx="6222819" cy="764830"/>
          </a:xfrm>
          <a:prstGeom prst="rect">
            <a:avLst/>
          </a:prstGeom>
        </p:spPr>
        <p:txBody>
          <a:bodyPr spcFirstLastPara="1" wrap="square" lIns="91425" tIns="91425" rIns="91425" bIns="91425" anchor="ctr" anchorCtr="0">
            <a:noAutofit/>
          </a:bodyPr>
          <a:lstStyle/>
          <a:p>
            <a:pPr lvl="0"/>
            <a:r>
              <a:rPr lang="fr-FR" sz="2000" dirty="0"/>
              <a:t>Proposition #3</a:t>
            </a:r>
            <a:endParaRPr sz="2000" dirty="0"/>
          </a:p>
        </p:txBody>
      </p:sp>
      <p:sp>
        <p:nvSpPr>
          <p:cNvPr id="575" name="Google Shape;575;p33"/>
          <p:cNvSpPr txBox="1">
            <a:spLocks noGrp="1"/>
          </p:cNvSpPr>
          <p:nvPr>
            <p:ph type="subTitle" idx="1"/>
          </p:nvPr>
        </p:nvSpPr>
        <p:spPr>
          <a:xfrm>
            <a:off x="247782" y="1367246"/>
            <a:ext cx="4750938" cy="3298893"/>
          </a:xfrm>
          <a:prstGeom prst="rect">
            <a:avLst/>
          </a:prstGeom>
        </p:spPr>
        <p:txBody>
          <a:bodyPr spcFirstLastPara="1" wrap="square" lIns="91425" tIns="91425" rIns="91425" bIns="91425" anchor="t" anchorCtr="0">
            <a:noAutofit/>
          </a:bodyPr>
          <a:lstStyle/>
          <a:p>
            <a:r>
              <a:rPr lang="fr-FR" sz="1600" dirty="0"/>
              <a:t>On utilise un pipeline prétraité pour déterminer les coordonnées du vecteur regard.</a:t>
            </a:r>
          </a:p>
          <a:p>
            <a:endParaRPr lang="fr-FR" sz="1600" dirty="0"/>
          </a:p>
          <a:p>
            <a:r>
              <a:rPr lang="fr-FR" sz="1600" dirty="0"/>
              <a:t>On fait la calibration du caméra et de l’utilisateur.</a:t>
            </a:r>
          </a:p>
          <a:p>
            <a:endParaRPr lang="fr-FR" sz="1600" dirty="0"/>
          </a:p>
          <a:p>
            <a:r>
              <a:rPr lang="fr-FR" sz="1600" dirty="0"/>
              <a:t>On utiliser PyAutoGui pour ajouter les commandes du curseur.</a:t>
            </a:r>
          </a:p>
          <a:p>
            <a:endParaRPr lang="fr-FR" sz="1600" dirty="0"/>
          </a:p>
          <a:p>
            <a:r>
              <a:rPr lang="fr-FR" sz="1600" dirty="0"/>
              <a:t> Problème de détermination du plan de l’écran.</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4926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43" name="Google Shape;943;p50"/>
          <p:cNvSpPr/>
          <p:nvPr/>
        </p:nvSpPr>
        <p:spPr>
          <a:xfrm>
            <a:off x="6487760" y="996737"/>
            <a:ext cx="54600" cy="54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7;p51"/>
          <p:cNvSpPr txBox="1">
            <a:spLocks/>
          </p:cNvSpPr>
          <p:nvPr/>
        </p:nvSpPr>
        <p:spPr>
          <a:xfrm>
            <a:off x="531588" y="1752205"/>
            <a:ext cx="4284000" cy="7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9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pPr algn="ctr"/>
            <a:r>
              <a:rPr lang="en-US" sz="4400" dirty="0"/>
              <a:t>Merci!</a:t>
            </a:r>
          </a:p>
        </p:txBody>
      </p:sp>
      <p:sp>
        <p:nvSpPr>
          <p:cNvPr id="24" name="Google Shape;936;p50"/>
          <p:cNvSpPr txBox="1">
            <a:spLocks/>
          </p:cNvSpPr>
          <p:nvPr/>
        </p:nvSpPr>
        <p:spPr>
          <a:xfrm>
            <a:off x="1294268" y="2709448"/>
            <a:ext cx="2911200" cy="713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Jura Medium"/>
              <a:buChar char="●"/>
              <a:defRPr sz="1400" b="0" i="0" u="none" strike="noStrike" cap="none">
                <a:solidFill>
                  <a:schemeClr val="accent2"/>
                </a:solidFill>
                <a:latin typeface="Jura Medium"/>
                <a:ea typeface="Jura Medium"/>
                <a:cs typeface="Jura Medium"/>
                <a:sym typeface="Jura Medium"/>
              </a:defRPr>
            </a:lvl1pPr>
            <a:lvl2pPr marL="914400" marR="0" lvl="1"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2pPr>
            <a:lvl3pPr marL="1371600" marR="0" lvl="2"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3pPr>
            <a:lvl4pPr marL="1828800" marR="0" lvl="3"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4pPr>
            <a:lvl5pPr marL="2286000" marR="0" lvl="4"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5pPr>
            <a:lvl6pPr marL="2743200" marR="0" lvl="5"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6pPr>
            <a:lvl7pPr marL="3200400" marR="0" lvl="6"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7pPr>
            <a:lvl8pPr marL="3657600" marR="0" lvl="7"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8pPr>
            <a:lvl9pPr marL="4114800" marR="0" lvl="8" indent="-317500" algn="ctr" rtl="0">
              <a:lnSpc>
                <a:spcPct val="100000"/>
              </a:lnSpc>
              <a:spcBef>
                <a:spcPts val="0"/>
              </a:spcBef>
              <a:spcAft>
                <a:spcPts val="0"/>
              </a:spcAft>
              <a:buClr>
                <a:schemeClr val="accent2"/>
              </a:buClr>
              <a:buSzPts val="1400"/>
              <a:buFont typeface="Jura Medium"/>
              <a:buChar char="■"/>
              <a:defRPr sz="1400" b="0" i="0" u="none" strike="noStrike" cap="none">
                <a:solidFill>
                  <a:schemeClr val="accent2"/>
                </a:solidFill>
                <a:latin typeface="Jura Medium"/>
                <a:ea typeface="Jura Medium"/>
                <a:cs typeface="Jura Medium"/>
                <a:sym typeface="Jura Medium"/>
              </a:defRPr>
            </a:lvl9pPr>
          </a:lstStyle>
          <a:p>
            <a:pPr marL="0" lvl="0" indent="0" algn="ctr">
              <a:buNone/>
            </a:pPr>
            <a:r>
              <a:rPr lang="en-US" b="1" dirty="0"/>
              <a:t>Vos commentaires sont les bienvenus</a:t>
            </a:r>
            <a:endParaRPr lang="en" b="1" dirty="0"/>
          </a:p>
        </p:txBody>
      </p:sp>
      <p:grpSp>
        <p:nvGrpSpPr>
          <p:cNvPr id="26" name="Google Shape;960;p51"/>
          <p:cNvGrpSpPr/>
          <p:nvPr/>
        </p:nvGrpSpPr>
        <p:grpSpPr>
          <a:xfrm>
            <a:off x="4798423" y="803932"/>
            <a:ext cx="3361507" cy="3341347"/>
            <a:chOff x="5740908" y="2069404"/>
            <a:chExt cx="3361507" cy="3341347"/>
          </a:xfrm>
        </p:grpSpPr>
        <p:pic>
          <p:nvPicPr>
            <p:cNvPr id="27" name="Google Shape;961;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760" y="2158151"/>
              <a:ext cx="3172968" cy="3172968"/>
            </a:xfrm>
            <a:prstGeom prst="diamond">
              <a:avLst/>
            </a:prstGeom>
            <a:noFill/>
            <a:ln w="114300" cap="flat" cmpd="sng">
              <a:solidFill>
                <a:schemeClr val="dk1"/>
              </a:solidFill>
              <a:prstDash val="solid"/>
              <a:round/>
              <a:headEnd type="none" w="sm" len="sm"/>
              <a:tailEnd type="none" w="sm" len="sm"/>
            </a:ln>
          </p:spPr>
        </p:pic>
        <p:sp>
          <p:nvSpPr>
            <p:cNvPr id="28" name="Google Shape;962;p51"/>
            <p:cNvSpPr>
              <a:spLocks/>
            </p:cNvSpPr>
            <p:nvPr/>
          </p:nvSpPr>
          <p:spPr>
            <a:xfrm>
              <a:off x="5740908" y="2069404"/>
              <a:ext cx="3361507" cy="3341347"/>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730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43" name="Google Shape;943;p50"/>
          <p:cNvSpPr/>
          <p:nvPr/>
        </p:nvSpPr>
        <p:spPr>
          <a:xfrm>
            <a:off x="6487760" y="996737"/>
            <a:ext cx="54600" cy="54600"/>
          </a:xfrm>
          <a:prstGeom prst="ellipse">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7;p51"/>
          <p:cNvSpPr txBox="1">
            <a:spLocks/>
          </p:cNvSpPr>
          <p:nvPr/>
        </p:nvSpPr>
        <p:spPr>
          <a:xfrm>
            <a:off x="316652" y="328937"/>
            <a:ext cx="4284000" cy="7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rbitron Black"/>
              <a:buNone/>
              <a:defRPr sz="3900" b="0" i="0" u="none" strike="noStrike" cap="none">
                <a:solidFill>
                  <a:schemeClr val="lt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lt1"/>
              </a:buClr>
              <a:buSzPts val="3000"/>
              <a:buFont typeface="Orbitron Black"/>
              <a:buNone/>
              <a:defRPr sz="3000" b="0" i="0" u="none" strike="noStrike" cap="none">
                <a:solidFill>
                  <a:schemeClr val="lt1"/>
                </a:solidFill>
                <a:latin typeface="Orbitron Black"/>
                <a:ea typeface="Orbitron Black"/>
                <a:cs typeface="Orbitron Black"/>
                <a:sym typeface="Orbitron Black"/>
              </a:defRPr>
            </a:lvl9pPr>
          </a:lstStyle>
          <a:p>
            <a:pPr algn="ctr"/>
            <a:r>
              <a:rPr lang="fr-FR" sz="3600" dirty="0"/>
              <a:t>Références</a:t>
            </a:r>
            <a:endParaRPr lang="en-US" sz="3600" dirty="0"/>
          </a:p>
        </p:txBody>
      </p:sp>
      <p:sp>
        <p:nvSpPr>
          <p:cNvPr id="8" name="Google Shape;575;p33"/>
          <p:cNvSpPr txBox="1">
            <a:spLocks noGrp="1"/>
          </p:cNvSpPr>
          <p:nvPr>
            <p:ph type="subTitle" idx="1"/>
          </p:nvPr>
        </p:nvSpPr>
        <p:spPr>
          <a:xfrm>
            <a:off x="686089" y="1223663"/>
            <a:ext cx="8405011" cy="3298893"/>
          </a:xfrm>
          <a:prstGeom prst="rect">
            <a:avLst/>
          </a:prstGeom>
        </p:spPr>
        <p:txBody>
          <a:bodyPr spcFirstLastPara="1" wrap="square" lIns="91425" tIns="91425" rIns="91425" bIns="91425" anchor="t" anchorCtr="0">
            <a:noAutofit/>
          </a:bodyPr>
          <a:lstStyle/>
          <a:p>
            <a:r>
              <a:rPr lang="en-US" sz="1100" dirty="0"/>
              <a:t>(Apanavice &amp; Dovile Norbutaite, </a:t>
            </a:r>
            <a:r>
              <a:rPr lang="en-US" sz="1100" i="1" dirty="0"/>
              <a:t>6 engaging ways to compare attention insight with expoze: Predicted eye-tracking tool comparison</a:t>
            </a:r>
            <a:r>
              <a:rPr lang="en-US" sz="1100" dirty="0"/>
              <a:t> 2022)</a:t>
            </a:r>
          </a:p>
          <a:p>
            <a:endParaRPr lang="fr-FR" sz="1100" dirty="0"/>
          </a:p>
          <a:p>
            <a:r>
              <a:rPr lang="en-US" sz="1100" dirty="0"/>
              <a:t>(</a:t>
            </a:r>
            <a:r>
              <a:rPr lang="en-US" sz="1100" i="1" dirty="0"/>
              <a:t>Seeing clearly: Vision Care in the era of Blue Light</a:t>
            </a:r>
            <a:r>
              <a:rPr lang="en-US" sz="1100" dirty="0"/>
              <a:t> 2019)</a:t>
            </a:r>
          </a:p>
          <a:p>
            <a:endParaRPr lang="fr-FR" sz="1100" dirty="0"/>
          </a:p>
          <a:p>
            <a:r>
              <a:rPr lang="fr-FR" sz="1100" dirty="0"/>
              <a:t> (</a:t>
            </a:r>
            <a:r>
              <a:rPr lang="fr-FR" sz="1100" i="1" dirty="0"/>
              <a:t>Une brève Histoire de chaque architecture de processeur mac</a:t>
            </a:r>
            <a:r>
              <a:rPr lang="fr-FR" sz="1100" dirty="0"/>
              <a:t> 2020)</a:t>
            </a:r>
          </a:p>
          <a:p>
            <a:endParaRPr lang="fr-FR" sz="1100" dirty="0"/>
          </a:p>
          <a:p>
            <a:r>
              <a:rPr lang="en-US" sz="1100" dirty="0"/>
              <a:t>(Avatar et al., </a:t>
            </a:r>
            <a:r>
              <a:rPr lang="en-US" sz="1100" i="1" dirty="0"/>
              <a:t>Today marks 15 years since Steve Jobs unveiled the original iPhone</a:t>
            </a:r>
            <a:r>
              <a:rPr lang="en-US" sz="1100" dirty="0"/>
              <a:t>)</a:t>
            </a:r>
          </a:p>
          <a:p>
            <a:endParaRPr lang="fr-FR" sz="1100" dirty="0"/>
          </a:p>
          <a:p>
            <a:r>
              <a:rPr lang="fr-FR" sz="1100" dirty="0"/>
              <a:t>(Marie-Laure, </a:t>
            </a:r>
            <a:r>
              <a:rPr lang="fr-FR" sz="1100" i="1" dirty="0"/>
              <a:t>Découvrez comment installer l'Amazon Echo et configurer Alexa.</a:t>
            </a:r>
            <a:r>
              <a:rPr lang="fr-FR" sz="1100" dirty="0"/>
              <a:t> 2021)</a:t>
            </a:r>
          </a:p>
          <a:p>
            <a:endParaRPr lang="fr-FR" sz="1100" dirty="0"/>
          </a:p>
          <a:p>
            <a:r>
              <a:rPr lang="en-US" sz="1100" dirty="0"/>
              <a:t>(Geeksforgeeks, </a:t>
            </a:r>
            <a:r>
              <a:rPr lang="en-US" sz="1100" i="1" dirty="0"/>
              <a:t>Eye tracking metrics - machine learning</a:t>
            </a:r>
            <a:r>
              <a:rPr lang="en-US" sz="1100" dirty="0"/>
              <a:t> 2021)</a:t>
            </a:r>
          </a:p>
          <a:p>
            <a:endParaRPr lang="fr-FR" sz="1100" dirty="0"/>
          </a:p>
          <a:p>
            <a:r>
              <a:rPr lang="en-US" sz="1100" dirty="0"/>
              <a:t>(Fineartamerica, </a:t>
            </a:r>
            <a:r>
              <a:rPr lang="en-US" sz="1100" i="1" dirty="0"/>
              <a:t>Midas touch by Keyon Mack</a:t>
            </a:r>
            <a:r>
              <a:rPr lang="en-US" sz="1100" dirty="0"/>
              <a:t>)</a:t>
            </a:r>
          </a:p>
          <a:p>
            <a:endParaRPr lang="fr-FR" sz="1100" dirty="0"/>
          </a:p>
          <a:p>
            <a:r>
              <a:rPr lang="en-US" sz="1100" dirty="0"/>
              <a:t>(Tobii, </a:t>
            </a:r>
            <a:r>
              <a:rPr lang="en-US" sz="1100" i="1" dirty="0"/>
              <a:t>Try the tobii eye tracker 4C today!</a:t>
            </a:r>
            <a:r>
              <a:rPr lang="en-US" sz="1100" dirty="0"/>
              <a:t>)</a:t>
            </a:r>
          </a:p>
          <a:p>
            <a:endParaRPr lang="fr-FR" sz="1100" dirty="0"/>
          </a:p>
          <a:p>
            <a:r>
              <a:rPr lang="en-US" sz="1100" dirty="0"/>
              <a:t>(Researchgate, </a:t>
            </a:r>
            <a:r>
              <a:rPr lang="en-US" sz="1100" i="1" dirty="0"/>
              <a:t>68 landmark positions detected by dlib. - researchgate</a:t>
            </a:r>
            <a:r>
              <a:rPr lang="en-US" sz="1100" dirty="0"/>
              <a:t>)</a:t>
            </a:r>
          </a:p>
          <a:p>
            <a:endParaRPr lang="fr-FR" sz="1100" dirty="0"/>
          </a:p>
          <a:p>
            <a:endParaRPr lang="fr-FR" sz="1100" dirty="0"/>
          </a:p>
          <a:p>
            <a:endParaRPr lang="fr-FR" sz="1200" dirty="0"/>
          </a:p>
          <a:p>
            <a:endParaRPr lang="fr-FR" sz="1200" dirty="0"/>
          </a:p>
        </p:txBody>
      </p:sp>
    </p:spTree>
    <p:extLst>
      <p:ext uri="{BB962C8B-B14F-4D97-AF65-F5344CB8AC3E}">
        <p14:creationId xmlns:p14="http://schemas.microsoft.com/office/powerpoint/2010/main" val="3116139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9" name="Google Shape;959;p51"/>
          <p:cNvSpPr txBox="1"/>
          <p:nvPr/>
        </p:nvSpPr>
        <p:spPr>
          <a:xfrm>
            <a:off x="769175" y="4171857"/>
            <a:ext cx="3000000" cy="255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accent2"/>
                </a:solidFill>
                <a:latin typeface="Jura Medium"/>
                <a:ea typeface="Jura Medium"/>
                <a:cs typeface="Jura Medium"/>
                <a:sym typeface="Jura Medium"/>
              </a:rPr>
              <a:t>Please keep this slide for attribution</a:t>
            </a:r>
            <a:endParaRPr sz="1000">
              <a:solidFill>
                <a:schemeClr val="accent2"/>
              </a:solidFill>
              <a:latin typeface="Jura Medium"/>
              <a:ea typeface="Jura Medium"/>
              <a:cs typeface="Jura Medium"/>
              <a:sym typeface="Jura Medium"/>
            </a:endParaRPr>
          </a:p>
        </p:txBody>
      </p:sp>
    </p:spTree>
    <p:extLst>
      <p:ext uri="{BB962C8B-B14F-4D97-AF65-F5344CB8AC3E}">
        <p14:creationId xmlns:p14="http://schemas.microsoft.com/office/powerpoint/2010/main" val="223207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4"/>
          <p:cNvSpPr txBox="1">
            <a:spLocks noGrp="1"/>
          </p:cNvSpPr>
          <p:nvPr>
            <p:ph type="title"/>
          </p:nvPr>
        </p:nvSpPr>
        <p:spPr>
          <a:xfrm>
            <a:off x="4043913" y="1891531"/>
            <a:ext cx="3602100" cy="92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Historique</a:t>
            </a:r>
            <a:endParaRPr dirty="0"/>
          </a:p>
        </p:txBody>
      </p:sp>
      <p:sp>
        <p:nvSpPr>
          <p:cNvPr id="581" name="Google Shape;581;p34"/>
          <p:cNvSpPr txBox="1">
            <a:spLocks noGrp="1"/>
          </p:cNvSpPr>
          <p:nvPr>
            <p:ph type="title" idx="2"/>
          </p:nvPr>
        </p:nvSpPr>
        <p:spPr>
          <a:xfrm>
            <a:off x="1418067" y="1725181"/>
            <a:ext cx="1978500" cy="12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2" name="Google Shape;582;p34"/>
          <p:cNvSpPr txBox="1">
            <a:spLocks noGrp="1"/>
          </p:cNvSpPr>
          <p:nvPr>
            <p:ph type="subTitle" idx="1"/>
          </p:nvPr>
        </p:nvSpPr>
        <p:spPr>
          <a:xfrm>
            <a:off x="3727719" y="2930675"/>
            <a:ext cx="3430500" cy="5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 interfaces Homme Machine</a:t>
            </a:r>
            <a:endParaRPr dirty="0"/>
          </a:p>
        </p:txBody>
      </p:sp>
      <p:grpSp>
        <p:nvGrpSpPr>
          <p:cNvPr id="583" name="Google Shape;583;p34"/>
          <p:cNvGrpSpPr/>
          <p:nvPr/>
        </p:nvGrpSpPr>
        <p:grpSpPr>
          <a:xfrm rot="-8100000">
            <a:off x="7367297" y="5253317"/>
            <a:ext cx="2553976" cy="244173"/>
            <a:chOff x="-818425" y="4412100"/>
            <a:chExt cx="2554000" cy="244175"/>
          </a:xfrm>
        </p:grpSpPr>
        <p:cxnSp>
          <p:nvCxnSpPr>
            <p:cNvPr id="584" name="Google Shape;584;p34"/>
            <p:cNvCxnSpPr/>
            <p:nvPr/>
          </p:nvCxnSpPr>
          <p:spPr>
            <a:xfrm>
              <a:off x="-377025" y="4534188"/>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5" name="Google Shape;585;p34"/>
            <p:cNvCxnSpPr/>
            <p:nvPr/>
          </p:nvCxnSpPr>
          <p:spPr>
            <a:xfrm>
              <a:off x="-818425" y="4656275"/>
              <a:ext cx="2112600" cy="0"/>
            </a:xfrm>
            <a:prstGeom prst="straightConnector1">
              <a:avLst/>
            </a:prstGeom>
            <a:noFill/>
            <a:ln w="9525" cap="flat" cmpd="sng">
              <a:solidFill>
                <a:schemeClr val="accent2"/>
              </a:solidFill>
              <a:prstDash val="solid"/>
              <a:round/>
              <a:headEnd type="none" w="med" len="med"/>
              <a:tailEnd type="oval" w="med" len="med"/>
            </a:ln>
          </p:spPr>
        </p:cxnSp>
        <p:cxnSp>
          <p:nvCxnSpPr>
            <p:cNvPr id="586" name="Google Shape;586;p34"/>
            <p:cNvCxnSpPr/>
            <p:nvPr/>
          </p:nvCxnSpPr>
          <p:spPr>
            <a:xfrm>
              <a:off x="-647700" y="4412100"/>
              <a:ext cx="21126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1693655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939154" y="717784"/>
            <a:ext cx="7704000" cy="572700"/>
          </a:xfrm>
          <a:prstGeom prst="rect">
            <a:avLst/>
          </a:prstGeom>
        </p:spPr>
        <p:txBody>
          <a:bodyPr spcFirstLastPara="1" wrap="square" lIns="91425" tIns="91425" rIns="91425" bIns="91425" anchor="ctr" anchorCtr="0">
            <a:noAutofit/>
          </a:bodyPr>
          <a:lstStyle/>
          <a:p>
            <a:pPr lvl="0"/>
            <a:r>
              <a:rPr lang="en-US" dirty="0"/>
              <a:t>Les débuts de l'IHM</a:t>
            </a:r>
            <a:endParaRPr dirty="0"/>
          </a:p>
        </p:txBody>
      </p:sp>
      <p:sp>
        <p:nvSpPr>
          <p:cNvPr id="575" name="Google Shape;575;p33"/>
          <p:cNvSpPr txBox="1">
            <a:spLocks noGrp="1"/>
          </p:cNvSpPr>
          <p:nvPr>
            <p:ph type="subTitle" idx="1"/>
          </p:nvPr>
        </p:nvSpPr>
        <p:spPr>
          <a:xfrm>
            <a:off x="829924" y="1526175"/>
            <a:ext cx="4229185" cy="2522700"/>
          </a:xfrm>
          <a:prstGeom prst="rect">
            <a:avLst/>
          </a:prstGeom>
        </p:spPr>
        <p:txBody>
          <a:bodyPr spcFirstLastPara="1" wrap="square" lIns="91425" tIns="91425" rIns="91425" bIns="91425" anchor="t" anchorCtr="0">
            <a:noAutofit/>
          </a:bodyPr>
          <a:lstStyle/>
          <a:p>
            <a:pPr lvl="0">
              <a:spcBef>
                <a:spcPts val="1600"/>
              </a:spcBef>
            </a:pPr>
            <a:r>
              <a:rPr lang="fr-FR" sz="1600" dirty="0"/>
              <a:t>L’IHM en tant que discipline est née dans les années 1980. </a:t>
            </a:r>
          </a:p>
          <a:p>
            <a:pPr lvl="0">
              <a:spcBef>
                <a:spcPts val="1600"/>
              </a:spcBef>
            </a:pPr>
            <a:r>
              <a:rPr lang="en" sz="1600" dirty="0"/>
              <a:t>Le </a:t>
            </a:r>
            <a:r>
              <a:rPr lang="en-US" sz="1600" dirty="0"/>
              <a:t>Macintosh révolutianise le domaine.</a:t>
            </a:r>
          </a:p>
          <a:p>
            <a:pPr lvl="0">
              <a:spcBef>
                <a:spcPts val="1600"/>
              </a:spcBef>
            </a:pPr>
            <a:r>
              <a:rPr lang="en" sz="1600" dirty="0"/>
              <a:t>Passage de la ligne de commande vers le clavier et la souris.</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Google Shape;981;p52"/>
          <p:cNvSpPr>
            <a:spLocks noChangeAspect="1"/>
          </p:cNvSpPr>
          <p:nvPr/>
        </p:nvSpPr>
        <p:spPr>
          <a:xfrm>
            <a:off x="5059109" y="1777612"/>
            <a:ext cx="3312000" cy="2079222"/>
          </a:xfrm>
          <a:prstGeom prst="snip2DiagRect">
            <a:avLst>
              <a:gd name="adj1" fmla="val 46092"/>
              <a:gd name="adj2" fmla="val 8115"/>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1;p52"/>
          <p:cNvSpPr>
            <a:spLocks noChangeAspect="1"/>
          </p:cNvSpPr>
          <p:nvPr/>
        </p:nvSpPr>
        <p:spPr>
          <a:xfrm>
            <a:off x="5059109" y="1777612"/>
            <a:ext cx="3312000" cy="2079222"/>
          </a:xfrm>
          <a:prstGeom prst="snip2DiagRect">
            <a:avLst>
              <a:gd name="adj1" fmla="val 46092"/>
              <a:gd name="adj2" fmla="val 8115"/>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398187" y="741715"/>
            <a:ext cx="4267637" cy="572700"/>
          </a:xfrm>
          <a:prstGeom prst="rect">
            <a:avLst/>
          </a:prstGeom>
        </p:spPr>
        <p:txBody>
          <a:bodyPr spcFirstLastPara="1" wrap="square" lIns="91425" tIns="91425" rIns="91425" bIns="91425" anchor="ctr" anchorCtr="0">
            <a:noAutofit/>
          </a:bodyPr>
          <a:lstStyle/>
          <a:p>
            <a:pPr lvl="0"/>
            <a:r>
              <a:rPr lang="en-US" dirty="0"/>
              <a:t>Evolution de l’IHM</a:t>
            </a:r>
            <a:endParaRPr dirty="0"/>
          </a:p>
        </p:txBody>
      </p:sp>
      <p:sp>
        <p:nvSpPr>
          <p:cNvPr id="575" name="Google Shape;575;p33"/>
          <p:cNvSpPr txBox="1">
            <a:spLocks noGrp="1"/>
          </p:cNvSpPr>
          <p:nvPr>
            <p:ph type="subTitle" idx="1"/>
          </p:nvPr>
        </p:nvSpPr>
        <p:spPr>
          <a:xfrm>
            <a:off x="4264219" y="1502632"/>
            <a:ext cx="4293739" cy="2720873"/>
          </a:xfrm>
          <a:prstGeom prst="rect">
            <a:avLst/>
          </a:prstGeom>
        </p:spPr>
        <p:txBody>
          <a:bodyPr spcFirstLastPara="1" wrap="square" lIns="91425" tIns="91425" rIns="91425" bIns="91425" anchor="t" anchorCtr="0">
            <a:noAutofit/>
          </a:bodyPr>
          <a:lstStyle/>
          <a:p>
            <a:pPr lvl="0">
              <a:spcBef>
                <a:spcPts val="1600"/>
              </a:spcBef>
            </a:pPr>
            <a:r>
              <a:rPr lang="fr-FR" sz="1600" dirty="0"/>
              <a:t>Le lancement de l'iPhone en 2007 a popularisé le toucher comme nouvelle façon de penser l'IHM.</a:t>
            </a:r>
          </a:p>
          <a:p>
            <a:pPr lvl="0">
              <a:spcBef>
                <a:spcPts val="1600"/>
              </a:spcBef>
            </a:pPr>
            <a:r>
              <a:rPr lang="fr-FR" sz="1600" dirty="0"/>
              <a:t>L'interaction devait désormais être multiforme et rapide, naturelle et personnelle.</a:t>
            </a:r>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981;p52"/>
          <p:cNvSpPr>
            <a:spLocks noChangeAspect="1"/>
          </p:cNvSpPr>
          <p:nvPr/>
        </p:nvSpPr>
        <p:spPr>
          <a:xfrm>
            <a:off x="557349" y="1679728"/>
            <a:ext cx="3091540" cy="2079222"/>
          </a:xfrm>
          <a:prstGeom prst="snip2DiagRect">
            <a:avLst>
              <a:gd name="adj1" fmla="val 46092"/>
              <a:gd name="adj2" fmla="val 8115"/>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1;p52"/>
          <p:cNvSpPr>
            <a:spLocks noChangeAspect="1"/>
          </p:cNvSpPr>
          <p:nvPr/>
        </p:nvSpPr>
        <p:spPr>
          <a:xfrm>
            <a:off x="557349" y="1675887"/>
            <a:ext cx="3091541" cy="2079222"/>
          </a:xfrm>
          <a:prstGeom prst="snip2DiagRect">
            <a:avLst>
              <a:gd name="adj1" fmla="val 46092"/>
              <a:gd name="adj2" fmla="val 8115"/>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58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757785" y="869474"/>
            <a:ext cx="5537216" cy="587748"/>
          </a:xfrm>
          <a:prstGeom prst="rect">
            <a:avLst/>
          </a:prstGeom>
        </p:spPr>
        <p:txBody>
          <a:bodyPr spcFirstLastPara="1" wrap="square" lIns="91425" tIns="91425" rIns="91425" bIns="91425" anchor="ctr" anchorCtr="0">
            <a:noAutofit/>
          </a:bodyPr>
          <a:lstStyle/>
          <a:p>
            <a:pPr lvl="0"/>
            <a:r>
              <a:rPr lang="en-US" dirty="0"/>
              <a:t>Évolution de l'interaction homme-</a:t>
            </a:r>
            <a:r>
              <a:rPr lang="en-US" dirty="0" err="1"/>
              <a:t>signalétique</a:t>
            </a:r>
            <a:endParaRPr dirty="0"/>
          </a:p>
        </p:txBody>
      </p:sp>
      <p:sp>
        <p:nvSpPr>
          <p:cNvPr id="575" name="Google Shape;575;p33"/>
          <p:cNvSpPr txBox="1">
            <a:spLocks noGrp="1"/>
          </p:cNvSpPr>
          <p:nvPr>
            <p:ph type="subTitle" idx="1"/>
          </p:nvPr>
        </p:nvSpPr>
        <p:spPr>
          <a:xfrm>
            <a:off x="618328" y="1767999"/>
            <a:ext cx="3915887" cy="2932470"/>
          </a:xfrm>
          <a:prstGeom prst="rect">
            <a:avLst/>
          </a:prstGeom>
        </p:spPr>
        <p:txBody>
          <a:bodyPr spcFirstLastPara="1" wrap="square" lIns="91425" tIns="91425" rIns="91425" bIns="91425" anchor="t" anchorCtr="0">
            <a:noAutofit/>
          </a:bodyPr>
          <a:lstStyle/>
          <a:p>
            <a:pPr lvl="0">
              <a:spcBef>
                <a:spcPts val="1600"/>
              </a:spcBef>
            </a:pPr>
            <a:r>
              <a:rPr lang="fr-FR" sz="1600" dirty="0"/>
              <a:t>Transition des interfaces à transducteurs physiques vers la signalisation.</a:t>
            </a:r>
          </a:p>
          <a:p>
            <a:pPr lvl="0">
              <a:spcBef>
                <a:spcPts val="1600"/>
              </a:spcBef>
            </a:pPr>
            <a:r>
              <a:rPr lang="fr-FR" sz="1600" dirty="0"/>
              <a:t>Apparition des interfaces commandé par la voix, le regard, la gesticulation, etc.</a:t>
            </a:r>
            <a:endParaRPr lang="en" sz="1600" dirty="0"/>
          </a:p>
          <a:p>
            <a:pPr lvl="0">
              <a:spcBef>
                <a:spcPts val="1600"/>
              </a:spcBef>
            </a:pPr>
            <a:r>
              <a:rPr lang="fr-FR" sz="1600" dirty="0"/>
              <a:t>Inclusion des personnes incapables d’utiliser leur toucher dans la digitalisation.</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Google Shape;981;p52"/>
          <p:cNvSpPr>
            <a:spLocks noChangeAspect="1"/>
          </p:cNvSpPr>
          <p:nvPr/>
        </p:nvSpPr>
        <p:spPr>
          <a:xfrm>
            <a:off x="5032984" y="1893602"/>
            <a:ext cx="3153073" cy="2079222"/>
          </a:xfrm>
          <a:prstGeom prst="snip2DiagRect">
            <a:avLst>
              <a:gd name="adj1" fmla="val 46092"/>
              <a:gd name="adj2" fmla="val 8115"/>
            </a:avLst>
          </a:prstGeom>
          <a:blipFill dpi="0" rotWithShape="1">
            <a:blip r:embed="rId3">
              <a:extLst>
                <a:ext uri="{28A0092B-C50C-407E-A947-70E740481C1C}">
                  <a14:useLocalDpi xmlns:a14="http://schemas.microsoft.com/office/drawing/2010/main" val="0"/>
                </a:ext>
              </a:extLst>
            </a:blip>
            <a:srcRect/>
            <a:stretch>
              <a:fillRect/>
            </a:stretch>
          </a:blipFill>
          <a:ln w="889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1;p52"/>
          <p:cNvSpPr>
            <a:spLocks noChangeAspect="1"/>
          </p:cNvSpPr>
          <p:nvPr/>
        </p:nvSpPr>
        <p:spPr>
          <a:xfrm>
            <a:off x="5032983" y="1893602"/>
            <a:ext cx="3153073" cy="2079222"/>
          </a:xfrm>
          <a:prstGeom prst="snip2DiagRect">
            <a:avLst>
              <a:gd name="adj1" fmla="val 46092"/>
              <a:gd name="adj2" fmla="val 8115"/>
            </a:avLst>
          </a:prstGeom>
          <a:noFill/>
          <a:ln w="127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3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3"/>
          <p:cNvSpPr txBox="1">
            <a:spLocks noGrp="1"/>
          </p:cNvSpPr>
          <p:nvPr>
            <p:ph type="title"/>
          </p:nvPr>
        </p:nvSpPr>
        <p:spPr>
          <a:xfrm>
            <a:off x="4458643" y="803815"/>
            <a:ext cx="4267637" cy="572700"/>
          </a:xfrm>
          <a:prstGeom prst="rect">
            <a:avLst/>
          </a:prstGeom>
        </p:spPr>
        <p:txBody>
          <a:bodyPr spcFirstLastPara="1" wrap="square" lIns="91425" tIns="91425" rIns="91425" bIns="91425" anchor="ctr" anchorCtr="0">
            <a:noAutofit/>
          </a:bodyPr>
          <a:lstStyle/>
          <a:p>
            <a:pPr lvl="0"/>
            <a:r>
              <a:rPr lang="fr-FR" dirty="0"/>
              <a:t>L'avenir des IHM</a:t>
            </a:r>
            <a:endParaRPr dirty="0"/>
          </a:p>
        </p:txBody>
      </p:sp>
      <p:sp>
        <p:nvSpPr>
          <p:cNvPr id="575" name="Google Shape;575;p33"/>
          <p:cNvSpPr txBox="1">
            <a:spLocks noGrp="1"/>
          </p:cNvSpPr>
          <p:nvPr>
            <p:ph type="subTitle" idx="1"/>
          </p:nvPr>
        </p:nvSpPr>
        <p:spPr>
          <a:xfrm>
            <a:off x="4304072" y="1512080"/>
            <a:ext cx="4422208" cy="2720873"/>
          </a:xfrm>
          <a:prstGeom prst="rect">
            <a:avLst/>
          </a:prstGeom>
        </p:spPr>
        <p:txBody>
          <a:bodyPr spcFirstLastPara="1" wrap="square" lIns="91425" tIns="91425" rIns="91425" bIns="91425" anchor="t" anchorCtr="0">
            <a:noAutofit/>
          </a:bodyPr>
          <a:lstStyle/>
          <a:p>
            <a:pPr>
              <a:spcBef>
                <a:spcPts val="1600"/>
              </a:spcBef>
            </a:pPr>
            <a:r>
              <a:rPr lang="fr-FR" sz="1600" dirty="0"/>
              <a:t>Le simple fait de se tenir devant un appareil constituera un type d'interaction à part entière.</a:t>
            </a:r>
          </a:p>
          <a:p>
            <a:pPr lvl="0">
              <a:spcBef>
                <a:spcPts val="1600"/>
              </a:spcBef>
            </a:pPr>
            <a:r>
              <a:rPr lang="fr-FR" sz="1600" dirty="0"/>
              <a:t>L'intelligence artificielle permettra de personnaliser l’interaction et la rendre plus unique.</a:t>
            </a:r>
            <a:endParaRPr lang="en" sz="1600" dirty="0"/>
          </a:p>
          <a:p>
            <a:pPr lvl="0">
              <a:spcBef>
                <a:spcPts val="1600"/>
              </a:spcBef>
            </a:pPr>
            <a:r>
              <a:rPr lang="fr-FR" sz="1600" dirty="0"/>
              <a:t>I’IHM sera presque entièrement caché et semblera donc plus naturel.</a:t>
            </a:r>
            <a:endParaRPr sz="1600" dirty="0"/>
          </a:p>
        </p:txBody>
      </p:sp>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oogle Shape;694;p42"/>
          <p:cNvGrpSpPr/>
          <p:nvPr/>
        </p:nvGrpSpPr>
        <p:grpSpPr>
          <a:xfrm>
            <a:off x="509604" y="960852"/>
            <a:ext cx="3420000" cy="3387900"/>
            <a:chOff x="5168100" y="877800"/>
            <a:chExt cx="3420000" cy="3387900"/>
          </a:xfrm>
        </p:grpSpPr>
        <p:pic>
          <p:nvPicPr>
            <p:cNvPr id="7" name="Google Shape;695;p42"/>
            <p:cNvPicPr preferRelativeResize="0"/>
            <p:nvPr/>
          </p:nvPicPr>
          <p:blipFill rotWithShape="1">
            <a:blip r:embed="rId3">
              <a:alphaModFix/>
            </a:blip>
            <a:srcRect l="22583" t="686" r="22588" b="2658"/>
            <a:stretch/>
          </p:blipFill>
          <p:spPr>
            <a:xfrm>
              <a:off x="5232150" y="939900"/>
              <a:ext cx="3291900" cy="3263700"/>
            </a:xfrm>
            <a:prstGeom prst="diamond">
              <a:avLst/>
            </a:prstGeom>
            <a:noFill/>
            <a:ln w="114300" cap="flat" cmpd="sng">
              <a:solidFill>
                <a:schemeClr val="dk1"/>
              </a:solidFill>
              <a:prstDash val="solid"/>
              <a:round/>
              <a:headEnd type="none" w="sm" len="sm"/>
              <a:tailEnd type="none" w="sm" len="sm"/>
            </a:ln>
          </p:spPr>
        </p:pic>
        <p:sp>
          <p:nvSpPr>
            <p:cNvPr id="8" name="Google Shape;696;p42"/>
            <p:cNvSpPr/>
            <p:nvPr/>
          </p:nvSpPr>
          <p:spPr>
            <a:xfrm>
              <a:off x="5168100" y="877800"/>
              <a:ext cx="3420000" cy="33879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971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64000">
              <a:schemeClr val="tx2"/>
            </a:gs>
            <a:gs pos="100000">
              <a:schemeClr val="tx1"/>
            </a:gs>
          </a:gsLst>
          <a:lin ang="2700006" scaled="0"/>
        </a:gradFill>
        <a:effectLst/>
      </p:bgPr>
    </p:bg>
    <p:spTree>
      <p:nvGrpSpPr>
        <p:cNvPr id="1" name="Shape 607"/>
        <p:cNvGrpSpPr/>
        <p:nvPr/>
      </p:nvGrpSpPr>
      <p:grpSpPr>
        <a:xfrm>
          <a:off x="0" y="0"/>
          <a:ext cx="0" cy="0"/>
          <a:chOff x="0" y="0"/>
          <a:chExt cx="0" cy="0"/>
        </a:xfrm>
      </p:grpSpPr>
      <p:sp>
        <p:nvSpPr>
          <p:cNvPr id="609" name="Google Shape;609;p38"/>
          <p:cNvSpPr txBox="1">
            <a:spLocks noGrp="1"/>
          </p:cNvSpPr>
          <p:nvPr>
            <p:ph type="title"/>
          </p:nvPr>
        </p:nvSpPr>
        <p:spPr>
          <a:xfrm>
            <a:off x="0" y="2127553"/>
            <a:ext cx="8717281" cy="1130515"/>
          </a:xfrm>
          <a:prstGeom prst="rect">
            <a:avLst/>
          </a:prstGeom>
        </p:spPr>
        <p:txBody>
          <a:bodyPr spcFirstLastPara="1" wrap="square" lIns="91425" tIns="91425" rIns="91425" bIns="91425" anchor="ctr" anchorCtr="0">
            <a:noAutofit/>
          </a:bodyPr>
          <a:lstStyle/>
          <a:p>
            <a:pPr lvl="0"/>
            <a:r>
              <a:rPr lang="fr-FR" sz="2800" dirty="0">
                <a:solidFill>
                  <a:schemeClr val="bg1"/>
                </a:solidFill>
              </a:rPr>
              <a:t>Nous nous concentrerons sur les solutions basée sur le suivi des yeux</a:t>
            </a:r>
            <a:endParaRPr sz="2800" dirty="0">
              <a:solidFill>
                <a:schemeClr val="bg1"/>
              </a:solidFill>
            </a:endParaRPr>
          </a:p>
        </p:txBody>
      </p:sp>
    </p:spTree>
    <p:extLst>
      <p:ext uri="{BB962C8B-B14F-4D97-AF65-F5344CB8AC3E}">
        <p14:creationId xmlns:p14="http://schemas.microsoft.com/office/powerpoint/2010/main" val="1891022455"/>
      </p:ext>
    </p:extLst>
  </p:cSld>
  <p:clrMapOvr>
    <a:masterClrMapping/>
  </p:clrMapOvr>
</p:sld>
</file>

<file path=ppt/theme/theme1.xml><?xml version="1.0" encoding="utf-8"?>
<a:theme xmlns:a="http://schemas.openxmlformats.org/drawingml/2006/main" name="Meeting in Virtual Reality by Slidesgo">
  <a:themeElements>
    <a:clrScheme name="Simple Light">
      <a:dk1>
        <a:srgbClr val="050E38"/>
      </a:dk1>
      <a:lt1>
        <a:srgbClr val="FFFFFF"/>
      </a:lt1>
      <a:dk2>
        <a:srgbClr val="112055"/>
      </a:dk2>
      <a:lt2>
        <a:srgbClr val="3186B9"/>
      </a:lt2>
      <a:accent1>
        <a:srgbClr val="21FFFF"/>
      </a:accent1>
      <a:accent2>
        <a:srgbClr val="7CD5F3"/>
      </a:accent2>
      <a:accent3>
        <a:srgbClr val="FFFFFF"/>
      </a:accent3>
      <a:accent4>
        <a:srgbClr val="FFFFFF"/>
      </a:accent4>
      <a:accent5>
        <a:srgbClr val="FFFFFF"/>
      </a:accent5>
      <a:accent6>
        <a:srgbClr val="FFFFFF"/>
      </a:accent6>
      <a:hlink>
        <a:srgbClr val="7CD5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2588</TotalTime>
  <Words>1274</Words>
  <Application>Microsoft Office PowerPoint</Application>
  <PresentationFormat>On-screen Show (16:9)</PresentationFormat>
  <Paragraphs>249</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Orbitron Black</vt:lpstr>
      <vt:lpstr>Arial</vt:lpstr>
      <vt:lpstr>Jura Medium</vt:lpstr>
      <vt:lpstr>Jura</vt:lpstr>
      <vt:lpstr>Meeting in Virtual Reality by Slidesgo</vt:lpstr>
      <vt:lpstr>Système de commande basé sur le mouvement oculaire</vt:lpstr>
      <vt:lpstr>Problématique</vt:lpstr>
      <vt:lpstr>Historique</vt:lpstr>
      <vt:lpstr>Historique</vt:lpstr>
      <vt:lpstr>Les débuts de l'IHM</vt:lpstr>
      <vt:lpstr>Evolution de l’IHM</vt:lpstr>
      <vt:lpstr>Évolution de l'interaction homme-signalétique</vt:lpstr>
      <vt:lpstr>L'avenir des IHM</vt:lpstr>
      <vt:lpstr>Nous nous concentrerons sur les solutions basée sur le suivi des yeux</vt:lpstr>
      <vt:lpstr>Eye tracking</vt:lpstr>
      <vt:lpstr>PowerPoint Presentation</vt:lpstr>
      <vt:lpstr>Les mouvements des yeux</vt:lpstr>
      <vt:lpstr>Midas Touch</vt:lpstr>
      <vt:lpstr>Tobii Eyetracker</vt:lpstr>
      <vt:lpstr>iMotion Glasses</vt:lpstr>
      <vt:lpstr>Technologies utilisées</vt:lpstr>
      <vt:lpstr>PyAutoGui</vt:lpstr>
      <vt:lpstr>Implémentation</vt:lpstr>
      <vt:lpstr>Plan du travail</vt:lpstr>
      <vt:lpstr>Détection de l'oeil</vt:lpstr>
      <vt:lpstr>Détection du clignement d’oeil</vt:lpstr>
      <vt:lpstr>Détection de la direction du regard</vt:lpstr>
      <vt:lpstr>Détection de la bouche</vt:lpstr>
      <vt:lpstr>PowerPoint Presentation</vt:lpstr>
      <vt:lpstr>L’application</vt:lpstr>
      <vt:lpstr>Diagramme d’activité</vt:lpstr>
      <vt:lpstr>Les problèmes rencontrés</vt:lpstr>
      <vt:lpstr>Proposition #1</vt:lpstr>
      <vt:lpstr>Proposition #2</vt:lpstr>
      <vt:lpstr>Proposition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IN VIRTUAL REALITY</dc:title>
  <cp:lastModifiedBy>Abdelhak Mahdaoui</cp:lastModifiedBy>
  <cp:revision>88</cp:revision>
  <dcterms:modified xsi:type="dcterms:W3CDTF">2023-08-14T06:45:25Z</dcterms:modified>
</cp:coreProperties>
</file>